
<file path=[Content_Types].xml><?xml version="1.0" encoding="utf-8"?>
<Types xmlns="http://schemas.openxmlformats.org/package/2006/content-types">
  <Default Extension="png" ContentType="image/png"/>
  <Default Extension="jpeg" ContentType="image/jpeg"/>
  <Default Extension="com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57" r:id="rId4"/>
    <p:sldId id="412" r:id="rId5"/>
    <p:sldId id="426" r:id="rId6"/>
    <p:sldId id="427" r:id="rId7"/>
    <p:sldId id="429" r:id="rId8"/>
    <p:sldId id="430" r:id="rId9"/>
    <p:sldId id="431" r:id="rId10"/>
    <p:sldId id="432" r:id="rId11"/>
    <p:sldId id="433" r:id="rId12"/>
    <p:sldId id="434" r:id="rId13"/>
    <p:sldId id="436" r:id="rId14"/>
    <p:sldId id="384" r:id="rId15"/>
    <p:sldId id="385" r:id="rId16"/>
    <p:sldId id="386" r:id="rId17"/>
    <p:sldId id="437" r:id="rId18"/>
    <p:sldId id="438" r:id="rId19"/>
    <p:sldId id="398" r:id="rId20"/>
    <p:sldId id="400" r:id="rId21"/>
    <p:sldId id="428" r:id="rId22"/>
    <p:sldId id="399" r:id="rId23"/>
    <p:sldId id="439" r:id="rId24"/>
    <p:sldId id="264" r:id="rId25"/>
    <p:sldId id="263" r:id="rId26"/>
    <p:sldId id="440" r:id="rId27"/>
    <p:sldId id="443" r:id="rId28"/>
    <p:sldId id="441" r:id="rId29"/>
    <p:sldId id="442" r:id="rId30"/>
    <p:sldId id="424" r:id="rId31"/>
    <p:sldId id="425" r:id="rId32"/>
    <p:sldId id="269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2A"/>
    <a:srgbClr val="F57E1B"/>
    <a:srgbClr val="F6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63631" autoAdjust="0"/>
  </p:normalViewPr>
  <p:slideViewPr>
    <p:cSldViewPr snapToGrid="0" snapToObjects="1">
      <p:cViewPr>
        <p:scale>
          <a:sx n="81" d="100"/>
          <a:sy n="81" d="100"/>
        </p:scale>
        <p:origin x="-44" y="1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360F7-1D0B-40B6-B6D1-5656E5B93C6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7700B-6C98-4783-9727-CAC18C6B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9875B5-35EA-44D8-A67B-DAE0054EADC7}" type="slidenum">
              <a:rPr lang="en-US">
                <a:latin typeface="Arial" charset="0"/>
                <a:ea typeface="ＭＳ Ｐゴシック"/>
                <a:cs typeface="ＭＳ Ｐゴシック"/>
              </a:rPr>
              <a:pPr/>
              <a:t>4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3760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110B8-4D18-4E19-8310-2F2BB7EB95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The colors don’t correspond directly to the pipeline—would need to remake this slide to match colors (and also update DNG t/b KP)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A3EBD-0467-4405-8749-94E78056912F}" type="slidenum">
              <a:rPr lang="en-US">
                <a:latin typeface="Arial" charset="0"/>
                <a:ea typeface="ＭＳ Ｐゴシック"/>
                <a:cs typeface="ＭＳ Ｐゴシック"/>
              </a:rPr>
              <a:pPr/>
              <a:t>27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767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clear that the K-12 system is not delivering on it’s mission of college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7700B-6C98-4783-9727-CAC18C6B9B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clear that the K-12 system is not delivering on it’s mission of college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7700B-6C98-4783-9727-CAC18C6B9B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8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clear that the K-12 system is not delivering on it’s mission of college and </a:t>
            </a:r>
          </a:p>
          <a:p>
            <a:endParaRPr lang="en-US" dirty="0"/>
          </a:p>
          <a:p>
            <a:r>
              <a:rPr lang="en-US" dirty="0"/>
              <a:t>This would make you ask the question about how many students graduate from </a:t>
            </a:r>
            <a:r>
              <a:rPr lang="en-US" dirty="0" err="1"/>
              <a:t>hs</a:t>
            </a:r>
            <a:r>
              <a:rPr lang="en-US" dirty="0"/>
              <a:t> each year (need to put the suppliers role into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7700B-6C98-4783-9727-CAC18C6B9B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0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clear that the K-12 system is not delivering on it’s mission of college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7700B-6C98-4783-9727-CAC18C6B9B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4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9875B5-35EA-44D8-A67B-DAE0054EADC7}" type="slidenum">
              <a:rPr lang="en-US">
                <a:latin typeface="Arial" charset="0"/>
                <a:ea typeface="ＭＳ Ｐゴシック"/>
                <a:cs typeface="ＭＳ Ｐゴシック"/>
              </a:rPr>
              <a:pPr/>
              <a:t>13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1481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31775" indent="-231775"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1415B"/>
                </a:solidFill>
              </a:rPr>
              <a:t>Fragmented supplier marketplace</a:t>
            </a: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1415B"/>
                </a:solidFill>
              </a:rPr>
              <a:t>Overlapping customer base</a:t>
            </a: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1415B"/>
                </a:solidFill>
              </a:rPr>
              <a:t>Limited collaboration amongst groups</a:t>
            </a: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1415B"/>
                </a:solidFill>
              </a:rPr>
              <a:t>No central infrastructure</a:t>
            </a: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1415B"/>
                </a:solidFill>
              </a:rPr>
              <a:t>Inefficient approach for meeting student needs</a:t>
            </a:r>
            <a:endParaRPr lang="en-US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E3E92D-A40D-4A24-85DB-C2D1AF91A022}" type="slidenum">
              <a:rPr lang="en-US">
                <a:latin typeface="Arial" charset="0"/>
                <a:ea typeface="ＭＳ Ｐゴシック"/>
                <a:cs typeface="ＭＳ Ｐゴシック"/>
              </a:rPr>
              <a:pPr/>
              <a:t>14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9176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The colors don’t correspond directly to the pipeline—would need to remake this slide to match colors (and also update DNG t/b KP)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A3EBD-0467-4405-8749-94E78056912F}" type="slidenum">
              <a:rPr lang="en-US">
                <a:latin typeface="Arial" charset="0"/>
                <a:ea typeface="ＭＳ Ｐゴシック"/>
                <a:cs typeface="ＭＳ Ｐゴシック"/>
              </a:rPr>
              <a:pPr/>
              <a:t>15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9915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34B31-D9E3-4559-B87F-293694A7936C}" type="slidenum">
              <a:rPr lang="en-US">
                <a:latin typeface="Arial" charset="0"/>
                <a:ea typeface="ＭＳ Ｐゴシック"/>
                <a:cs typeface="ＭＳ Ｐゴシック"/>
              </a:rPr>
              <a:pPr/>
              <a:t>16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1206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6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5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679"/>
            <a:ext cx="8153400" cy="3252107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92372"/>
            <a:ext cx="8229600" cy="528807"/>
          </a:xfrm>
          <a:prstGeom prst="rect">
            <a:avLst/>
          </a:prstGeom>
        </p:spPr>
        <p:txBody>
          <a:bodyPr vert="horz" anchor="ctr"/>
          <a:lstStyle>
            <a:lvl1pPr>
              <a:defRPr sz="1950">
                <a:solidFill>
                  <a:srgbClr val="FFB8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26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7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1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0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3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04D6-30F1-3A4A-8D23-2478B06CFBC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BBD3B-1EF2-2A41-93F5-AB5699DE3F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18NCS_PPT Template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2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7.jpeg"/><Relationship Id="rId18" Type="http://schemas.openxmlformats.org/officeDocument/2006/relationships/image" Target="../media/image23.jpeg"/><Relationship Id="rId26" Type="http://schemas.openxmlformats.org/officeDocument/2006/relationships/image" Target="../media/image30.gif"/><Relationship Id="rId3" Type="http://schemas.openxmlformats.org/officeDocument/2006/relationships/image" Target="../media/image11.jpeg"/><Relationship Id="rId21" Type="http://schemas.openxmlformats.org/officeDocument/2006/relationships/image" Target="../media/image26.jpeg"/><Relationship Id="rId7" Type="http://schemas.openxmlformats.org/officeDocument/2006/relationships/image" Target="../media/image15.gif"/><Relationship Id="rId12" Type="http://schemas.openxmlformats.org/officeDocument/2006/relationships/image" Target="../media/image20.png"/><Relationship Id="rId17" Type="http://schemas.openxmlformats.org/officeDocument/2006/relationships/image" Target="../media/image22.jpeg"/><Relationship Id="rId25" Type="http://schemas.openxmlformats.org/officeDocument/2006/relationships/hyperlink" Target="http://www.istandwithmagic.com/leave.cfm?p=http://www.magicjohnson.org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24" Type="http://schemas.openxmlformats.org/officeDocument/2006/relationships/image" Target="../media/image29.jpeg"/><Relationship Id="rId5" Type="http://schemas.openxmlformats.org/officeDocument/2006/relationships/image" Target="../media/image13.jpeg"/><Relationship Id="rId15" Type="http://schemas.openxmlformats.org/officeDocument/2006/relationships/image" Target="../media/image5.jpe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8.gif"/><Relationship Id="rId19" Type="http://schemas.openxmlformats.org/officeDocument/2006/relationships/image" Target="../media/image24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6.png"/><Relationship Id="rId22" Type="http://schemas.openxmlformats.org/officeDocument/2006/relationships/image" Target="../media/image27.gif"/><Relationship Id="rId27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etic-potential.net/images/mentor_mentee_1.jpg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Jim.Smith@faculty.umuc.edu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skundemeisjes.nl/20130311/beste-wethouders-van-onderwijs-over-loten-in-het-voortgezet-onderwij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skundemeisjes.nl/20130311/beste-wethouders-van-onderwijs-over-loten-in-het-voortgezet-onderwij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com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hsitgs.wikispaces.com/2.1+Business+and+Employm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com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hsitgs.wikispaces.com/2.1+Business+and+Employ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NCS_PPT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1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C9839-7AC0-4515-8F12-E19B0FDDA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575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Conclusion</a:t>
            </a:r>
          </a:p>
          <a:p>
            <a:r>
              <a:rPr lang="en-US" dirty="0"/>
              <a:t>Supply-Demand misalignment continues without collaborative effort to achieve desired outcomes</a:t>
            </a:r>
          </a:p>
          <a:p>
            <a:r>
              <a:rPr lang="en-US" dirty="0"/>
              <a:t>K-12 needs support to deliver on its role as “Supplier of Talent”</a:t>
            </a:r>
          </a:p>
          <a:p>
            <a:r>
              <a:rPr lang="en-US" dirty="0"/>
              <a:t>Employers own pipeline—must build capacity of suppliers and manage the entire system (i.e., Demand Driven)</a:t>
            </a:r>
          </a:p>
        </p:txBody>
      </p:sp>
    </p:spTree>
    <p:extLst>
      <p:ext uri="{BB962C8B-B14F-4D97-AF65-F5344CB8AC3E}">
        <p14:creationId xmlns:p14="http://schemas.microsoft.com/office/powerpoint/2010/main" val="293178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9544F2-5EF3-423D-B951-7117094F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Reverse Engineering 21</a:t>
            </a:r>
            <a:r>
              <a:rPr lang="en-US" baseline="30000" dirty="0"/>
              <a:t>st</a:t>
            </a:r>
            <a:r>
              <a:rPr lang="en-US" dirty="0"/>
              <a:t> century workforce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C7CBF-7DD8-444F-A479-2B9701856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7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C9839-7AC0-4515-8F12-E19B0FDDA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275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Talent Supply Chain Solution</a:t>
            </a:r>
          </a:p>
          <a:p>
            <a:r>
              <a:rPr lang="en-US" dirty="0"/>
              <a:t>Community Stakeholder Model</a:t>
            </a:r>
          </a:p>
          <a:p>
            <a:r>
              <a:rPr lang="en-US" dirty="0"/>
              <a:t>Program Governance</a:t>
            </a:r>
          </a:p>
          <a:p>
            <a:r>
              <a:rPr lang="en-US" dirty="0"/>
              <a:t>Service Delivery Network</a:t>
            </a:r>
          </a:p>
          <a:p>
            <a:r>
              <a:rPr lang="en-US" dirty="0"/>
              <a:t>KP Professional Maturity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0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57350" y="571500"/>
            <a:ext cx="5829300" cy="400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50" kern="0" dirty="0">
                <a:solidFill>
                  <a:srgbClr val="01415B"/>
                </a:solidFill>
                <a:latin typeface="+mj-lt"/>
                <a:ea typeface="+mj-ea"/>
              </a:rPr>
              <a:t>Reverse Engineering 21</a:t>
            </a:r>
            <a:r>
              <a:rPr lang="en-US" sz="1650" kern="0" baseline="30000" dirty="0">
                <a:solidFill>
                  <a:srgbClr val="01415B"/>
                </a:solidFill>
                <a:latin typeface="+mj-lt"/>
                <a:ea typeface="+mj-ea"/>
              </a:rPr>
              <a:t>st</a:t>
            </a:r>
            <a:r>
              <a:rPr lang="en-US" sz="1650" kern="0" dirty="0">
                <a:solidFill>
                  <a:srgbClr val="01415B"/>
                </a:solidFill>
                <a:latin typeface="+mj-lt"/>
                <a:ea typeface="+mj-ea"/>
              </a:rPr>
              <a:t> Century Workforce</a:t>
            </a:r>
          </a:p>
        </p:txBody>
      </p:sp>
      <p:sp>
        <p:nvSpPr>
          <p:cNvPr id="235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74744" y="4731544"/>
            <a:ext cx="400050" cy="285750"/>
          </a:xfrm>
          <a:noFill/>
        </p:spPr>
        <p:txBody>
          <a:bodyPr/>
          <a:lstStyle/>
          <a:p>
            <a:fld id="{D4B1D24B-788F-4D85-A0BD-F1C85302CC0A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23580" name="Rectangle 6"/>
          <p:cNvSpPr>
            <a:spLocks noChangeArrowheads="1"/>
          </p:cNvSpPr>
          <p:nvPr/>
        </p:nvSpPr>
        <p:spPr bwMode="auto">
          <a:xfrm>
            <a:off x="3520679" y="4855369"/>
            <a:ext cx="21611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1131E"/>
                </a:solidFill>
              </a:rPr>
              <a:t>- DNG Proprietary and Confidential -</a:t>
            </a:r>
            <a:endParaRPr lang="en-US" sz="10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687EB1-0834-4F52-B946-90071B809576}"/>
              </a:ext>
            </a:extLst>
          </p:cNvPr>
          <p:cNvGrpSpPr/>
          <p:nvPr/>
        </p:nvGrpSpPr>
        <p:grpSpPr>
          <a:xfrm>
            <a:off x="482049" y="1063487"/>
            <a:ext cx="8492986" cy="3510896"/>
            <a:chOff x="1257300" y="1514475"/>
            <a:chExt cx="7021116" cy="3059907"/>
          </a:xfrm>
        </p:grpSpPr>
        <p:sp>
          <p:nvSpPr>
            <p:cNvPr id="23553" name="Rectangle 21"/>
            <p:cNvSpPr>
              <a:spLocks noChangeArrowheads="1"/>
            </p:cNvSpPr>
            <p:nvPr/>
          </p:nvSpPr>
          <p:spPr bwMode="auto">
            <a:xfrm>
              <a:off x="1371600" y="1828800"/>
              <a:ext cx="971550" cy="6858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 dirty="0"/>
                <a:t>Provide Mentorship for at risk youth</a:t>
              </a:r>
            </a:p>
          </p:txBody>
        </p:sp>
        <p:sp>
          <p:nvSpPr>
            <p:cNvPr id="23555" name="Notched Right Arrow 6"/>
            <p:cNvSpPr>
              <a:spLocks noChangeArrowheads="1"/>
            </p:cNvSpPr>
            <p:nvPr/>
          </p:nvSpPr>
          <p:spPr bwMode="auto">
            <a:xfrm>
              <a:off x="1351360" y="2662237"/>
              <a:ext cx="6192440" cy="823913"/>
            </a:xfrm>
            <a:prstGeom prst="notchedRightArrow">
              <a:avLst>
                <a:gd name="adj1" fmla="val 50000"/>
                <a:gd name="adj2" fmla="val 50002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 b="1" i="1"/>
                <a:t>Virtual Pipeline:  Investment Banker Career Development Track</a:t>
              </a:r>
              <a:br>
                <a:rPr lang="en-US" sz="1050" b="1" i="1"/>
              </a:br>
              <a:r>
                <a:rPr lang="en-US" sz="1050" b="1" i="1"/>
                <a:t>(Digital Network Group)</a:t>
              </a:r>
            </a:p>
          </p:txBody>
        </p:sp>
        <p:sp>
          <p:nvSpPr>
            <p:cNvPr id="23556" name="TextBox 7"/>
            <p:cNvSpPr txBox="1">
              <a:spLocks noChangeArrowheads="1"/>
            </p:cNvSpPr>
            <p:nvPr/>
          </p:nvSpPr>
          <p:spPr bwMode="auto">
            <a:xfrm>
              <a:off x="2686050" y="1514475"/>
              <a:ext cx="99097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50"/>
                <a:t>Phase 3: 14-18</a:t>
              </a:r>
            </a:p>
          </p:txBody>
        </p:sp>
        <p:sp>
          <p:nvSpPr>
            <p:cNvPr id="23557" name="TextBox 8"/>
            <p:cNvSpPr txBox="1">
              <a:spLocks noChangeArrowheads="1"/>
            </p:cNvSpPr>
            <p:nvPr/>
          </p:nvSpPr>
          <p:spPr bwMode="auto">
            <a:xfrm>
              <a:off x="4086633" y="1514475"/>
              <a:ext cx="99097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/>
                <a:t>Phase 4: 18-22</a:t>
              </a:r>
            </a:p>
          </p:txBody>
        </p:sp>
        <p:sp>
          <p:nvSpPr>
            <p:cNvPr id="23558" name="TextBox 9"/>
            <p:cNvSpPr txBox="1">
              <a:spLocks noChangeArrowheads="1"/>
            </p:cNvSpPr>
            <p:nvPr/>
          </p:nvSpPr>
          <p:spPr bwMode="auto">
            <a:xfrm>
              <a:off x="6572250" y="1514475"/>
              <a:ext cx="170616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900" b="1" dirty="0"/>
                <a:t>Career Goal:</a:t>
              </a:r>
            </a:p>
          </p:txBody>
        </p:sp>
        <p:pic>
          <p:nvPicPr>
            <p:cNvPr id="235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8735" y="3700463"/>
              <a:ext cx="564356" cy="873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5" descr="http://www.toigofoundation.org/toigofoundation/images/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5692" y="3665935"/>
              <a:ext cx="906065" cy="73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7" descr="http://www.inroads.org/img/home_topnav_logo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241" y="3657601"/>
              <a:ext cx="808434" cy="745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TextBox 39"/>
            <p:cNvSpPr txBox="1">
              <a:spLocks noChangeArrowheads="1"/>
            </p:cNvSpPr>
            <p:nvPr/>
          </p:nvSpPr>
          <p:spPr bwMode="auto">
            <a:xfrm>
              <a:off x="5515383" y="1514475"/>
              <a:ext cx="99097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/>
                <a:t>Phase 5: 22-26</a:t>
              </a:r>
            </a:p>
          </p:txBody>
        </p:sp>
        <p:sp>
          <p:nvSpPr>
            <p:cNvPr id="42" name="Plus 41"/>
            <p:cNvSpPr/>
            <p:nvPr/>
          </p:nvSpPr>
          <p:spPr bwMode="auto">
            <a:xfrm>
              <a:off x="3789760" y="3777853"/>
              <a:ext cx="382190" cy="451247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ea typeface="ＭＳ Ｐゴシック" pitchFamily="-80" charset="-128"/>
              </a:endParaRPr>
            </a:p>
          </p:txBody>
        </p:sp>
        <p:sp>
          <p:nvSpPr>
            <p:cNvPr id="43" name="Plus 42"/>
            <p:cNvSpPr/>
            <p:nvPr/>
          </p:nvSpPr>
          <p:spPr bwMode="auto">
            <a:xfrm>
              <a:off x="5068492" y="3777853"/>
              <a:ext cx="382190" cy="451247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>
                <a:ea typeface="ＭＳ Ｐゴシック" pitchFamily="-80" charset="-128"/>
              </a:endParaRPr>
            </a:p>
          </p:txBody>
        </p:sp>
        <p:sp>
          <p:nvSpPr>
            <p:cNvPr id="44" name="Equal 43"/>
            <p:cNvSpPr/>
            <p:nvPr/>
          </p:nvSpPr>
          <p:spPr bwMode="auto">
            <a:xfrm>
              <a:off x="6515100" y="3835003"/>
              <a:ext cx="382191" cy="336947"/>
            </a:xfrm>
            <a:prstGeom prst="mathEqual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>
                <a:ea typeface="ＭＳ Ｐゴシック" pitchFamily="-80" charset="-128"/>
              </a:endParaRPr>
            </a:p>
          </p:txBody>
        </p:sp>
        <p:grpSp>
          <p:nvGrpSpPr>
            <p:cNvPr id="2" name="Group 26"/>
            <p:cNvGrpSpPr>
              <a:grpSpLocks/>
            </p:cNvGrpSpPr>
            <p:nvPr/>
          </p:nvGrpSpPr>
          <p:grpSpPr bwMode="auto">
            <a:xfrm>
              <a:off x="2725341" y="3784998"/>
              <a:ext cx="1110853" cy="571563"/>
              <a:chOff x="421182" y="2143125"/>
              <a:chExt cx="1871663" cy="1584224"/>
            </a:xfrm>
          </p:grpSpPr>
          <p:pic>
            <p:nvPicPr>
              <p:cNvPr id="23581" name="Picture 9" descr="Phillips Academy Andove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1182" y="2143125"/>
                <a:ext cx="1871663" cy="752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2" name="Rectangle 45"/>
              <p:cNvSpPr>
                <a:spLocks noChangeArrowheads="1"/>
              </p:cNvSpPr>
              <p:nvPr/>
            </p:nvSpPr>
            <p:spPr bwMode="auto">
              <a:xfrm>
                <a:off x="752183" y="2895600"/>
                <a:ext cx="983661" cy="831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350" b="1"/>
                  <a:t>(MS)</a:t>
                </a:r>
                <a:r>
                  <a:rPr lang="en-US" sz="1350" b="1" baseline="30000"/>
                  <a:t>2</a:t>
                </a:r>
                <a:endParaRPr lang="en-US" sz="1350"/>
              </a:p>
            </p:txBody>
          </p:sp>
        </p:grpSp>
        <p:sp>
          <p:nvSpPr>
            <p:cNvPr id="32" name="Plus 31"/>
            <p:cNvSpPr/>
            <p:nvPr/>
          </p:nvSpPr>
          <p:spPr bwMode="auto">
            <a:xfrm>
              <a:off x="2439592" y="3779044"/>
              <a:ext cx="382190" cy="450056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ea typeface="ＭＳ Ｐゴシック" pitchFamily="-80" charset="-128"/>
              </a:endParaRPr>
            </a:p>
          </p:txBody>
        </p:sp>
        <p:sp>
          <p:nvSpPr>
            <p:cNvPr id="23569" name="TextBox 7"/>
            <p:cNvSpPr txBox="1">
              <a:spLocks noChangeArrowheads="1"/>
            </p:cNvSpPr>
            <p:nvPr/>
          </p:nvSpPr>
          <p:spPr bwMode="auto">
            <a:xfrm>
              <a:off x="1371601" y="1514475"/>
              <a:ext cx="9220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50"/>
                <a:t>Phase 2: 6-14</a:t>
              </a:r>
            </a:p>
          </p:txBody>
        </p:sp>
        <p:sp>
          <p:nvSpPr>
            <p:cNvPr id="24" name="Plus 23"/>
            <p:cNvSpPr/>
            <p:nvPr/>
          </p:nvSpPr>
          <p:spPr bwMode="auto">
            <a:xfrm>
              <a:off x="2343150" y="1893094"/>
              <a:ext cx="382191" cy="450056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ea typeface="ＭＳ Ｐゴシック" pitchFamily="-80" charset="-128"/>
              </a:endParaRPr>
            </a:p>
          </p:txBody>
        </p:sp>
        <p:sp>
          <p:nvSpPr>
            <p:cNvPr id="23571" name="Rectangle 24"/>
            <p:cNvSpPr>
              <a:spLocks noChangeArrowheads="1"/>
            </p:cNvSpPr>
            <p:nvPr/>
          </p:nvSpPr>
          <p:spPr bwMode="auto">
            <a:xfrm>
              <a:off x="2743200" y="1828800"/>
              <a:ext cx="971550" cy="6858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/>
                <a:t>Provide Exposure and Improve academics</a:t>
              </a:r>
            </a:p>
          </p:txBody>
        </p:sp>
        <p:sp>
          <p:nvSpPr>
            <p:cNvPr id="26" name="Plus 25"/>
            <p:cNvSpPr/>
            <p:nvPr/>
          </p:nvSpPr>
          <p:spPr bwMode="auto">
            <a:xfrm>
              <a:off x="3714750" y="1893094"/>
              <a:ext cx="382191" cy="450056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ea typeface="ＭＳ Ｐゴシック" pitchFamily="-80" charset="-128"/>
              </a:endParaRPr>
            </a:p>
          </p:txBody>
        </p:sp>
        <p:sp>
          <p:nvSpPr>
            <p:cNvPr id="23573" name="Rectangle 26"/>
            <p:cNvSpPr>
              <a:spLocks noChangeArrowheads="1"/>
            </p:cNvSpPr>
            <p:nvPr/>
          </p:nvSpPr>
          <p:spPr bwMode="auto">
            <a:xfrm>
              <a:off x="4114800" y="1828800"/>
              <a:ext cx="971550" cy="6858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 dirty="0"/>
                <a:t>Leadership and Experiential Learning</a:t>
              </a:r>
            </a:p>
          </p:txBody>
        </p:sp>
        <p:sp>
          <p:nvSpPr>
            <p:cNvPr id="28" name="Plus 27"/>
            <p:cNvSpPr/>
            <p:nvPr/>
          </p:nvSpPr>
          <p:spPr bwMode="auto">
            <a:xfrm>
              <a:off x="5104210" y="1893094"/>
              <a:ext cx="382190" cy="450056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ea typeface="ＭＳ Ｐゴシック" pitchFamily="-80" charset="-128"/>
              </a:endParaRPr>
            </a:p>
          </p:txBody>
        </p:sp>
        <p:sp>
          <p:nvSpPr>
            <p:cNvPr id="23575" name="Rectangle 28"/>
            <p:cNvSpPr>
              <a:spLocks noChangeArrowheads="1"/>
            </p:cNvSpPr>
            <p:nvPr/>
          </p:nvSpPr>
          <p:spPr bwMode="auto">
            <a:xfrm>
              <a:off x="5486400" y="1828800"/>
              <a:ext cx="971550" cy="6858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/>
                <a:t>Advanced Degree, Certification, Promotion</a:t>
              </a:r>
            </a:p>
          </p:txBody>
        </p:sp>
        <p:sp>
          <p:nvSpPr>
            <p:cNvPr id="31" name="Equal 30"/>
            <p:cNvSpPr/>
            <p:nvPr/>
          </p:nvSpPr>
          <p:spPr bwMode="auto">
            <a:xfrm>
              <a:off x="6515100" y="1949053"/>
              <a:ext cx="382191" cy="336947"/>
            </a:xfrm>
            <a:prstGeom prst="mathEqual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>
                <a:ea typeface="ＭＳ Ｐゴシック" pitchFamily="-80" charset="-128"/>
              </a:endParaRPr>
            </a:p>
          </p:txBody>
        </p:sp>
        <p:sp>
          <p:nvSpPr>
            <p:cNvPr id="23577" name="Rectangle 33"/>
            <p:cNvSpPr>
              <a:spLocks noChangeArrowheads="1"/>
            </p:cNvSpPr>
            <p:nvPr/>
          </p:nvSpPr>
          <p:spPr bwMode="auto">
            <a:xfrm>
              <a:off x="6744787" y="3507581"/>
              <a:ext cx="109677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 dirty="0"/>
                <a:t>Investment Banker</a:t>
              </a:r>
            </a:p>
          </p:txBody>
        </p:sp>
        <p:sp>
          <p:nvSpPr>
            <p:cNvPr id="23578" name="Rectangle 34"/>
            <p:cNvSpPr>
              <a:spLocks noChangeArrowheads="1"/>
            </p:cNvSpPr>
            <p:nvPr/>
          </p:nvSpPr>
          <p:spPr bwMode="auto">
            <a:xfrm>
              <a:off x="6972300" y="1828800"/>
              <a:ext cx="971550" cy="6858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/>
                <a:t>Achieve Kinetic Potential</a:t>
              </a:r>
            </a:p>
          </p:txBody>
        </p:sp>
        <p:pic>
          <p:nvPicPr>
            <p:cNvPr id="33" name="Picture 32" descr="KP Scholar (final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300" y="3657600"/>
              <a:ext cx="1143000" cy="74295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34" name="Rectangle 33"/>
            <p:cNvSpPr/>
            <p:nvPr/>
          </p:nvSpPr>
          <p:spPr bwMode="auto">
            <a:xfrm>
              <a:off x="1257300" y="3657600"/>
              <a:ext cx="1143000" cy="7429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ea typeface="ＭＳ Ｐゴシック" pitchFamily="-8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32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41121B-855A-4131-9E63-BEB19FCA0E96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25602" name="Slide Number Placeholder 1"/>
          <p:cNvSpPr txBox="1">
            <a:spLocks/>
          </p:cNvSpPr>
          <p:nvPr/>
        </p:nvSpPr>
        <p:spPr bwMode="auto">
          <a:xfrm>
            <a:off x="7474744" y="4845844"/>
            <a:ext cx="400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C7383FB-2A7D-4479-8FB1-0FF98CE1B93F}" type="slidenum">
              <a:rPr lang="en-US" sz="1050">
                <a:solidFill>
                  <a:srgbClr val="C1131E"/>
                </a:solidFill>
              </a:rPr>
              <a:pPr algn="r" eaLnBrk="0" hangingPunct="0"/>
              <a:t>14</a:t>
            </a:fld>
            <a:endParaRPr lang="en-US" sz="1050">
              <a:solidFill>
                <a:srgbClr val="C1131E"/>
              </a:solidFill>
            </a:endParaRPr>
          </a:p>
        </p:txBody>
      </p:sp>
      <p:sp>
        <p:nvSpPr>
          <p:cNvPr id="25603" name="Slide Number Placeholder 5"/>
          <p:cNvSpPr txBox="1">
            <a:spLocks/>
          </p:cNvSpPr>
          <p:nvPr/>
        </p:nvSpPr>
        <p:spPr bwMode="auto">
          <a:xfrm>
            <a:off x="7474744" y="4845844"/>
            <a:ext cx="400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94C14D7-3368-402C-B6BC-B2F87ABB5CEB}" type="slidenum">
              <a:rPr lang="en-US" sz="1050">
                <a:solidFill>
                  <a:srgbClr val="C1131E"/>
                </a:solidFill>
              </a:rPr>
              <a:pPr algn="r" eaLnBrk="0" hangingPunct="0"/>
              <a:t>14</a:t>
            </a:fld>
            <a:endParaRPr lang="en-US" sz="1050">
              <a:solidFill>
                <a:srgbClr val="C1131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57350" y="571500"/>
            <a:ext cx="5829300" cy="400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50" kern="0" dirty="0">
                <a:solidFill>
                  <a:srgbClr val="01415B"/>
                </a:solidFill>
                <a:latin typeface="+mj-lt"/>
                <a:ea typeface="+mj-ea"/>
              </a:rPr>
              <a:t>Youth &amp; Workforce Development Stakeholders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3520679" y="4855369"/>
            <a:ext cx="187583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50"/>
              <a:t>- </a:t>
            </a:r>
            <a:r>
              <a:rPr lang="en-US" sz="1050">
                <a:solidFill>
                  <a:srgbClr val="C1131E"/>
                </a:solidFill>
              </a:rPr>
              <a:t>Proprietary and Confidential </a:t>
            </a:r>
            <a:r>
              <a:rPr lang="en-US" sz="1050"/>
              <a:t>-</a:t>
            </a:r>
          </a:p>
        </p:txBody>
      </p:sp>
      <p:pic>
        <p:nvPicPr>
          <p:cNvPr id="25606" name="Picture 2" descr="C:\Users\vikrant\Documents\DNG\Marketing\force for good\DNG logo.jpg"/>
          <p:cNvPicPr>
            <a:picLocks noChangeAspect="1" noChangeArrowheads="1"/>
          </p:cNvPicPr>
          <p:nvPr/>
        </p:nvPicPr>
        <p:blipFill>
          <a:blip r:embed="rId3" cstate="print"/>
          <a:srcRect l="8572" t="-14035" r="20000"/>
          <a:stretch>
            <a:fillRect/>
          </a:stretch>
        </p:blipFill>
        <p:spPr bwMode="auto">
          <a:xfrm>
            <a:off x="3842148" y="2914650"/>
            <a:ext cx="124420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vikrant\Documents\DNG\Marketing\force for good\YMC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2057401"/>
            <a:ext cx="1122760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vikrant\Documents\DNG\Marketing\force for good\PNC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874044"/>
            <a:ext cx="1085850" cy="41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vikrant\Documents\DNG\Marketing\force for good\wharton 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0650" y="2650332"/>
            <a:ext cx="1104900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vikrant\Documents\DNG\Marketing\force for good\cisco 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2137" y="2050257"/>
            <a:ext cx="785813" cy="5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vikrant\Documents\DNG\Marketing\force for good\CSC 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0850" y="2171700"/>
            <a:ext cx="658416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vikrant\Documents\DNG\Marketing\force for good\CGI 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501" y="3373041"/>
            <a:ext cx="1535906" cy="28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6" descr="C:\Users\vikrant\Documents\DNG\Marketing\force for good\applebees logo.gif"/>
          <p:cNvPicPr>
            <a:picLocks noChangeAspect="1" noChangeArrowheads="1"/>
          </p:cNvPicPr>
          <p:nvPr/>
        </p:nvPicPr>
        <p:blipFill>
          <a:blip r:embed="rId10" cstate="print"/>
          <a:srcRect l="52766" t="18211"/>
          <a:stretch>
            <a:fillRect/>
          </a:stretch>
        </p:blipFill>
        <p:spPr bwMode="auto">
          <a:xfrm>
            <a:off x="6286500" y="3429000"/>
            <a:ext cx="1085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7" descr="C:\Users\vikrant\Documents\DNG\Marketing\force for good\Edna McConnell Clark Foundation logo.jpg"/>
          <p:cNvPicPr>
            <a:picLocks noChangeAspect="1" noChangeArrowheads="1"/>
          </p:cNvPicPr>
          <p:nvPr/>
        </p:nvPicPr>
        <p:blipFill>
          <a:blip r:embed="rId11" cstate="print"/>
          <a:srcRect t="72162" r="68611"/>
          <a:stretch>
            <a:fillRect/>
          </a:stretch>
        </p:blipFill>
        <p:spPr bwMode="auto">
          <a:xfrm>
            <a:off x="5844778" y="1085850"/>
            <a:ext cx="956072" cy="3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bbbs logo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2686050"/>
            <a:ext cx="100607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575698" y="4229100"/>
            <a:ext cx="882253" cy="583366"/>
            <a:chOff x="228600" y="2143125"/>
            <a:chExt cx="1871663" cy="1549566"/>
          </a:xfrm>
        </p:grpSpPr>
        <p:pic>
          <p:nvPicPr>
            <p:cNvPr id="25631" name="Picture 9" descr="Phillips Academy Andove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8600" y="2143125"/>
              <a:ext cx="1871663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2" name="Rectangle 45"/>
            <p:cNvSpPr>
              <a:spLocks noChangeArrowheads="1"/>
            </p:cNvSpPr>
            <p:nvPr/>
          </p:nvSpPr>
          <p:spPr bwMode="auto">
            <a:xfrm>
              <a:off x="609599" y="2895598"/>
              <a:ext cx="1238537" cy="797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50" b="1"/>
                <a:t>(MS)</a:t>
              </a:r>
              <a:r>
                <a:rPr lang="en-US" sz="1350" b="1" baseline="30000"/>
                <a:t>2</a:t>
              </a:r>
              <a:endParaRPr lang="en-US" sz="1350"/>
            </a:p>
          </p:txBody>
        </p:sp>
      </p:grpSp>
      <p:pic>
        <p:nvPicPr>
          <p:cNvPr id="37" name="Picture 7" descr="http://www.inroads.org/img/home_topnav_logo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72300" y="1314450"/>
            <a:ext cx="628650" cy="57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 descr="http://www.toigofoundation.org/toigofoundation/images/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15150" y="4286251"/>
            <a:ext cx="566738" cy="4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2" descr="C:\Users\vikrant\Documents\DNG\Marketing\force for good\gates foundatio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14450" y="4343400"/>
            <a:ext cx="857250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3" descr="C:\Users\vikrant\Documents\DNG\Marketing\force for good\kauffman foundation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29050" y="4343400"/>
            <a:ext cx="1102519" cy="3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vikrant\Documents\DNG\Marketing\force for good\DC Public School Log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29401" y="2628901"/>
            <a:ext cx="821531" cy="8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6" descr="C:\Users\vikrant\Documents\DNG\Marketing\force for good\CallLiberiaDotCom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71751" y="4572000"/>
            <a:ext cx="792956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7" descr="C:\Users\vikrant\Documents\DNG\Marketing\force for good\National Black MBA Association log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71800" y="2571750"/>
            <a:ext cx="635794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9" descr="C:\Users\vikrant\Documents\DNG\Marketing\force for good\TiE Log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14600" y="3907632"/>
            <a:ext cx="742950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vikrant\Documents\DNG\Marketing\force for good\School_District_of_Philadelphia_logo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40719" y="1143001"/>
            <a:ext cx="802481" cy="80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2" descr="C:\Users\vikrant\Documents\DNG\Marketing\force for good\princeton_university log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57750" y="1485900"/>
            <a:ext cx="1077516" cy="3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vikrant\Documents\DNG\Marketing\force for good\pgcpsbanner.jpg"/>
          <p:cNvPicPr>
            <a:picLocks noChangeAspect="1" noChangeArrowheads="1"/>
          </p:cNvPicPr>
          <p:nvPr/>
        </p:nvPicPr>
        <p:blipFill>
          <a:blip r:embed="rId24" cstate="print"/>
          <a:srcRect t="-555" r="85796"/>
          <a:stretch>
            <a:fillRect/>
          </a:stretch>
        </p:blipFill>
        <p:spPr bwMode="auto">
          <a:xfrm>
            <a:off x="4092178" y="2114550"/>
            <a:ext cx="76557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" descr="http://www.istandwithmagic.com/images/footer/magic.gif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429000" y="3543300"/>
            <a:ext cx="700088" cy="5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Users\vikrant\Documents\DNG\Marketing\force for good\comcast logo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486151" y="1371600"/>
            <a:ext cx="1021556" cy="26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479132" y="3543300"/>
            <a:ext cx="1693069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1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695" y="4767263"/>
            <a:ext cx="2133600" cy="273844"/>
          </a:xfrm>
          <a:noFill/>
        </p:spPr>
        <p:txBody>
          <a:bodyPr/>
          <a:lstStyle/>
          <a:p>
            <a:fld id="{64015860-0A70-417A-BC6D-352A6F91D74E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10095" y="571500"/>
            <a:ext cx="6115050" cy="400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50" kern="0" dirty="0">
                <a:solidFill>
                  <a:srgbClr val="01415B"/>
                </a:solidFill>
                <a:latin typeface="+mj-lt"/>
                <a:ea typeface="+mj-ea"/>
              </a:rPr>
              <a:t>Integrate Stakeholders Into Service Delivery Network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4959174" y="4855369"/>
            <a:ext cx="187583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50"/>
              <a:t>- </a:t>
            </a:r>
            <a:r>
              <a:rPr lang="en-US" sz="1050">
                <a:solidFill>
                  <a:srgbClr val="C1131E"/>
                </a:solidFill>
              </a:rPr>
              <a:t>Proprietary and Confidential </a:t>
            </a:r>
            <a:r>
              <a:rPr lang="en-US" sz="1050"/>
              <a:t>-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784" y="1080938"/>
            <a:ext cx="6297216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7021077" y="2707481"/>
            <a:ext cx="641522" cy="230832"/>
          </a:xfrm>
          <a:prstGeom prst="rect">
            <a:avLst/>
          </a:prstGeom>
          <a:solidFill>
            <a:srgbClr val="9EC25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b="1" dirty="0">
                <a:solidFill>
                  <a:schemeClr val="bg1"/>
                </a:solidFill>
              </a:rPr>
              <a:t>Providers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3B48B-DBEC-4A70-8D6E-C27537B816E0}"/>
              </a:ext>
            </a:extLst>
          </p:cNvPr>
          <p:cNvSpPr txBox="1"/>
          <p:nvPr/>
        </p:nvSpPr>
        <p:spPr>
          <a:xfrm>
            <a:off x="167268" y="1717292"/>
            <a:ext cx="38360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Community Stakeholder Model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Identifies the stakeholders and delineates by organizational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Defines roles and expectations to facilitate collaborative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CADD3-C13B-4CA9-ADD2-30B542D0F3F7}"/>
              </a:ext>
            </a:extLst>
          </p:cNvPr>
          <p:cNvSpPr/>
          <p:nvPr/>
        </p:nvSpPr>
        <p:spPr>
          <a:xfrm>
            <a:off x="5804070" y="2786354"/>
            <a:ext cx="445427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KP</a:t>
            </a:r>
          </a:p>
        </p:txBody>
      </p:sp>
    </p:spTree>
    <p:extLst>
      <p:ext uri="{BB962C8B-B14F-4D97-AF65-F5344CB8AC3E}">
        <p14:creationId xmlns:p14="http://schemas.microsoft.com/office/powerpoint/2010/main" val="411949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4" descr="funders box">
            <a:hlinkClick r:id="rId3" tooltip="&quot;&quot;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966" y="3788941"/>
            <a:ext cx="282939" cy="1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server providers box">
            <a:hlinkClick r:id="rId3" tooltip="&quot;&quot; 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966" y="3961166"/>
            <a:ext cx="282939" cy="1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7" descr="affinity groups box">
            <a:hlinkClick r:id="rId3" tooltip="&quot;&quot; 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966" y="4133391"/>
            <a:ext cx="282939" cy="1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Box 48"/>
          <p:cNvSpPr txBox="1">
            <a:spLocks noChangeArrowheads="1"/>
          </p:cNvSpPr>
          <p:nvPr/>
        </p:nvSpPr>
        <p:spPr bwMode="auto">
          <a:xfrm>
            <a:off x="217449" y="2076855"/>
            <a:ext cx="1544443" cy="83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u="sng" dirty="0">
                <a:solidFill>
                  <a:srgbClr val="0070C0"/>
                </a:solidFill>
              </a:rPr>
              <a:t>CUSTOMERS</a:t>
            </a:r>
            <a:r>
              <a:rPr lang="en-US" sz="1200" dirty="0">
                <a:solidFill>
                  <a:srgbClr val="0070C0"/>
                </a:solidFill>
              </a:rPr>
              <a:t>:</a:t>
            </a:r>
          </a:p>
          <a:p>
            <a:pPr eaLnBrk="0" hangingPunct="0"/>
            <a:r>
              <a:rPr lang="en-US" sz="1200" dirty="0">
                <a:solidFill>
                  <a:srgbClr val="0070C0"/>
                </a:solidFill>
              </a:rPr>
              <a:t>Schools</a:t>
            </a:r>
          </a:p>
          <a:p>
            <a:pPr eaLnBrk="0" hangingPunct="0"/>
            <a:r>
              <a:rPr lang="en-US" sz="1200" dirty="0">
                <a:solidFill>
                  <a:srgbClr val="0070C0"/>
                </a:solidFill>
              </a:rPr>
              <a:t>Faith Based Orgs</a:t>
            </a:r>
          </a:p>
          <a:p>
            <a:pPr eaLnBrk="0" hangingPunct="0"/>
            <a:r>
              <a:rPr lang="en-US" sz="1200" dirty="0">
                <a:solidFill>
                  <a:srgbClr val="0070C0"/>
                </a:solidFill>
              </a:rPr>
              <a:t>Government  Org.</a:t>
            </a:r>
          </a:p>
        </p:txBody>
      </p:sp>
      <p:sp>
        <p:nvSpPr>
          <p:cNvPr id="29706" name="TextBox 49"/>
          <p:cNvSpPr txBox="1">
            <a:spLocks noChangeArrowheads="1"/>
          </p:cNvSpPr>
          <p:nvPr/>
        </p:nvSpPr>
        <p:spPr bwMode="auto">
          <a:xfrm>
            <a:off x="7878430" y="1996370"/>
            <a:ext cx="1131754" cy="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u="sng">
                <a:solidFill>
                  <a:srgbClr val="0070C0"/>
                </a:solidFill>
              </a:rPr>
              <a:t>EMPLOYERS</a:t>
            </a:r>
            <a:r>
              <a:rPr lang="en-US" sz="1200">
                <a:solidFill>
                  <a:srgbClr val="0070C0"/>
                </a:solidFill>
              </a:rPr>
              <a:t>:</a:t>
            </a:r>
          </a:p>
          <a:p>
            <a:pPr eaLnBrk="0" hangingPunct="0"/>
            <a:r>
              <a:rPr lang="en-US" sz="1200">
                <a:solidFill>
                  <a:srgbClr val="0070C0"/>
                </a:solidFill>
              </a:rPr>
              <a:t>Corporations</a:t>
            </a:r>
          </a:p>
          <a:p>
            <a:pPr eaLnBrk="0" hangingPunct="0"/>
            <a:r>
              <a:rPr lang="en-US" sz="1200">
                <a:solidFill>
                  <a:srgbClr val="0070C0"/>
                </a:solidFill>
              </a:rPr>
              <a:t>Academia</a:t>
            </a:r>
          </a:p>
          <a:p>
            <a:pPr eaLnBrk="0" hangingPunct="0"/>
            <a:r>
              <a:rPr lang="en-US" sz="1200">
                <a:solidFill>
                  <a:srgbClr val="0070C0"/>
                </a:solidFill>
              </a:rPr>
              <a:t>Government</a:t>
            </a:r>
          </a:p>
        </p:txBody>
      </p:sp>
      <p:sp>
        <p:nvSpPr>
          <p:cNvPr id="29707" name="TextBox 51"/>
          <p:cNvSpPr txBox="1">
            <a:spLocks noChangeArrowheads="1"/>
          </p:cNvSpPr>
          <p:nvPr/>
        </p:nvSpPr>
        <p:spPr bwMode="auto">
          <a:xfrm>
            <a:off x="1087905" y="3754497"/>
            <a:ext cx="2051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70C0"/>
                </a:solidFill>
              </a:rPr>
              <a:t>Funders / Policy</a:t>
            </a:r>
          </a:p>
          <a:p>
            <a:pPr eaLnBrk="0" hangingPunct="0"/>
            <a:r>
              <a:rPr lang="en-US" sz="1200" dirty="0">
                <a:solidFill>
                  <a:srgbClr val="0070C0"/>
                </a:solidFill>
              </a:rPr>
              <a:t>Service Providers / Educators</a:t>
            </a:r>
          </a:p>
          <a:p>
            <a:pPr eaLnBrk="0" hangingPunct="0"/>
            <a:r>
              <a:rPr lang="en-US" sz="1200" dirty="0">
                <a:solidFill>
                  <a:srgbClr val="0070C0"/>
                </a:solidFill>
              </a:rPr>
              <a:t>Individuals / Affinity Groups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56BB4B-B2BC-4340-A66E-0F4E3DAF9FD7}"/>
              </a:ext>
            </a:extLst>
          </p:cNvPr>
          <p:cNvSpPr txBox="1"/>
          <p:nvPr/>
        </p:nvSpPr>
        <p:spPr>
          <a:xfrm>
            <a:off x="2927195" y="1083257"/>
            <a:ext cx="3289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Service Delivery Network </a:t>
            </a:r>
          </a:p>
        </p:txBody>
      </p:sp>
      <p:pic>
        <p:nvPicPr>
          <p:cNvPr id="1026" name="Picture 2" descr="cams pipeline">
            <a:extLst>
              <a:ext uri="{FF2B5EF4-FFF2-40B4-BE49-F238E27FC236}">
                <a16:creationId xmlns:a16="http://schemas.microsoft.com/office/drawing/2014/main" id="{2828AA1E-63BC-48EE-BE16-0208F698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32" y="1626894"/>
            <a:ext cx="63627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9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ggie_foster&quot;">
            <a:extLst>
              <a:ext uri="{FF2B5EF4-FFF2-40B4-BE49-F238E27FC236}">
                <a16:creationId xmlns:a16="http://schemas.microsoft.com/office/drawing/2014/main" id="{52D873EF-B5E9-46D1-84EA-497FF291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19" y="1903541"/>
            <a:ext cx="5993781" cy="20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AE47BC-23C7-4671-AE07-35BE0F447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26632"/>
              </p:ext>
            </p:extLst>
          </p:nvPr>
        </p:nvGraphicFramePr>
        <p:xfrm>
          <a:off x="83634" y="1245285"/>
          <a:ext cx="3035156" cy="348234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421780">
                  <a:extLst>
                    <a:ext uri="{9D8B030D-6E8A-4147-A177-3AD203B41FA5}">
                      <a16:colId xmlns:a16="http://schemas.microsoft.com/office/drawing/2014/main" val="2232822858"/>
                    </a:ext>
                  </a:extLst>
                </a:gridCol>
                <a:gridCol w="1613376">
                  <a:extLst>
                    <a:ext uri="{9D8B030D-6E8A-4147-A177-3AD203B41FA5}">
                      <a16:colId xmlns:a16="http://schemas.microsoft.com/office/drawing/2014/main" val="593176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KP PMM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Proficiency Level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252113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Executive / Master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Expert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53509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Manager / SME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Advanced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22555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Professional</a:t>
                      </a:r>
                      <a:br>
                        <a:rPr lang="en-US" sz="1200" b="1" dirty="0"/>
                      </a:b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Intermediate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247403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Apprentice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(College or OJT Program)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Novice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1535340"/>
                  </a:ext>
                </a:extLst>
              </a:tr>
              <a:tr h="4134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Intern</a:t>
                      </a:r>
                    </a:p>
                    <a:p>
                      <a:pPr algn="ctr"/>
                      <a:r>
                        <a:rPr lang="en-US" sz="1200" b="1" dirty="0"/>
                        <a:t>(High School)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General Awareness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5934677"/>
                  </a:ext>
                </a:extLst>
              </a:tr>
              <a:tr h="398453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/>
                        <a:t>Cadet</a:t>
                      </a:r>
                      <a:br>
                        <a:rPr lang="en-US" sz="1200" b="1" kern="1200" dirty="0"/>
                      </a:br>
                      <a:r>
                        <a:rPr lang="en-US" sz="1200" b="1" kern="1200" dirty="0"/>
                        <a:t>(Middle School)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/>
                        <a:t>Limited Awareness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66453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Scout</a:t>
                      </a:r>
                    </a:p>
                    <a:p>
                      <a:pPr algn="ctr"/>
                      <a:r>
                        <a:rPr lang="en-US" sz="1200" b="1" dirty="0"/>
                        <a:t>(Elementary School)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/>
                        <a:t>Introduced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13599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1E0042-0A42-4F0A-94A3-A5BA31DE11B8}"/>
              </a:ext>
            </a:extLst>
          </p:cNvPr>
          <p:cNvSpPr txBox="1"/>
          <p:nvPr/>
        </p:nvSpPr>
        <p:spPr>
          <a:xfrm>
            <a:off x="4309946" y="1347615"/>
            <a:ext cx="3980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KP Professional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403156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1BA750-51EC-4CD9-98EA-6C958A51B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97963"/>
              </p:ext>
            </p:extLst>
          </p:nvPr>
        </p:nvGraphicFramePr>
        <p:xfrm>
          <a:off x="836024" y="1635121"/>
          <a:ext cx="7696632" cy="28585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73607">
                  <a:extLst>
                    <a:ext uri="{9D8B030D-6E8A-4147-A177-3AD203B41FA5}">
                      <a16:colId xmlns:a16="http://schemas.microsoft.com/office/drawing/2014/main" val="2320331304"/>
                    </a:ext>
                  </a:extLst>
                </a:gridCol>
                <a:gridCol w="1513174">
                  <a:extLst>
                    <a:ext uri="{9D8B030D-6E8A-4147-A177-3AD203B41FA5}">
                      <a16:colId xmlns:a16="http://schemas.microsoft.com/office/drawing/2014/main" val="3998870649"/>
                    </a:ext>
                  </a:extLst>
                </a:gridCol>
                <a:gridCol w="952738">
                  <a:extLst>
                    <a:ext uri="{9D8B030D-6E8A-4147-A177-3AD203B41FA5}">
                      <a16:colId xmlns:a16="http://schemas.microsoft.com/office/drawing/2014/main" val="2613342965"/>
                    </a:ext>
                  </a:extLst>
                </a:gridCol>
                <a:gridCol w="990102">
                  <a:extLst>
                    <a:ext uri="{9D8B030D-6E8A-4147-A177-3AD203B41FA5}">
                      <a16:colId xmlns:a16="http://schemas.microsoft.com/office/drawing/2014/main" val="949456205"/>
                    </a:ext>
                  </a:extLst>
                </a:gridCol>
                <a:gridCol w="1008781">
                  <a:extLst>
                    <a:ext uri="{9D8B030D-6E8A-4147-A177-3AD203B41FA5}">
                      <a16:colId xmlns:a16="http://schemas.microsoft.com/office/drawing/2014/main" val="1163533524"/>
                    </a:ext>
                  </a:extLst>
                </a:gridCol>
                <a:gridCol w="1158230">
                  <a:extLst>
                    <a:ext uri="{9D8B030D-6E8A-4147-A177-3AD203B41FA5}">
                      <a16:colId xmlns:a16="http://schemas.microsoft.com/office/drawing/2014/main" val="885246061"/>
                    </a:ext>
                  </a:extLst>
                </a:gridCol>
              </a:tblGrid>
              <a:tr h="285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0-500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600-800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900-1200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1300-1600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5557948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Workforce Skill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Proficiency Level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Scout (ES)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Cadet (MS)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Intern (HS)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Apprentice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42216421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Communication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279524919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Introduced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95250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0-80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600-640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900-955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1300-1355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943376241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Lim Awareness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95250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80-160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640-680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955-1010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1355-1410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739722818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Gen Awareness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95250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160 - 240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680-720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1010-1065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1410-1465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915446896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Novice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95250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240 - 320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720-760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1065-1120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1465-1520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132513188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Intermediate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95250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320 - 400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760-800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1120-1175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1520-1575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04404766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Advanced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95250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400 - 480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800-840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1175-1230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1575-1630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735567400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Expert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95250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480 - 600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840-900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1230-1300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1630-1600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7717456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2DD7C7-6BCA-4437-85DC-1750A07C97F3}"/>
              </a:ext>
            </a:extLst>
          </p:cNvPr>
          <p:cNvSpPr txBox="1"/>
          <p:nvPr/>
        </p:nvSpPr>
        <p:spPr>
          <a:xfrm>
            <a:off x="2763313" y="1169963"/>
            <a:ext cx="3980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KP Professional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20205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9115-A9ED-40A0-8897-F616F3436D8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 descr="kp-intake-2-revi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420759"/>
            <a:ext cx="2302958" cy="3157433"/>
          </a:xfrm>
          <a:prstGeom prst="rect">
            <a:avLst/>
          </a:prstGeom>
        </p:spPr>
      </p:pic>
      <p:pic>
        <p:nvPicPr>
          <p:cNvPr id="5" name="Picture 4" descr="kp-intak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013" y="1422559"/>
            <a:ext cx="2302409" cy="3157433"/>
          </a:xfrm>
          <a:prstGeom prst="rect">
            <a:avLst/>
          </a:prstGeom>
        </p:spPr>
      </p:pic>
      <p:pic>
        <p:nvPicPr>
          <p:cNvPr id="6" name="Picture 5" descr="kp-intake-3-revi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5951" y="1428750"/>
            <a:ext cx="2305049" cy="31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91F3-4850-4B35-B24E-713A202FC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963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Reverse Engineering Cybersecurity Workforce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C0CF5-EFA5-48E8-95CB-A4F5A7233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26402"/>
            <a:ext cx="6400800" cy="2168881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>
                <a:solidFill>
                  <a:schemeClr val="tx1"/>
                </a:solidFill>
              </a:rPr>
              <a:t>Jim Smith III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Adjunct Professor -Cybersecurity Advanced Degree Fellow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University of Maryland University College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Chief Executive Officer</a:t>
            </a:r>
          </a:p>
          <a:p>
            <a:r>
              <a:rPr lang="en-US" b="1" dirty="0">
                <a:solidFill>
                  <a:schemeClr val="tx1"/>
                </a:solidFill>
              </a:rPr>
              <a:t>Kinetic Potential Scholars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8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9115-A9ED-40A0-8897-F616F3436D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 descr="kp-career-1-revi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0359" y="1065744"/>
            <a:ext cx="5880244" cy="37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9115-A9ED-40A0-8897-F616F3436D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 descr="kp-career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569" y="1099081"/>
            <a:ext cx="5805134" cy="3701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1DF2C1-E8EC-40B8-9A37-51197E4E0409}"/>
              </a:ext>
            </a:extLst>
          </p:cNvPr>
          <p:cNvSpPr txBox="1"/>
          <p:nvPr/>
        </p:nvSpPr>
        <p:spPr>
          <a:xfrm>
            <a:off x="2126632" y="3108960"/>
            <a:ext cx="12122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</a:p>
        </p:txBody>
      </p:sp>
    </p:spTree>
    <p:extLst>
      <p:ext uri="{BB962C8B-B14F-4D97-AF65-F5344CB8AC3E}">
        <p14:creationId xmlns:p14="http://schemas.microsoft.com/office/powerpoint/2010/main" val="546454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9115-A9ED-40A0-8897-F616F3436D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 descr="kp-mentee-profile-revi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9913" y="1085850"/>
            <a:ext cx="3137788" cy="3771900"/>
          </a:xfrm>
          <a:prstGeom prst="rect">
            <a:avLst/>
          </a:prstGeom>
        </p:spPr>
      </p:pic>
      <p:pic>
        <p:nvPicPr>
          <p:cNvPr id="5" name="Picture 4" descr="kp-mentor-profile-revi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85850"/>
            <a:ext cx="3147462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9544F2-5EF3-423D-B951-7117094F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ecrofkroW</a:t>
            </a:r>
            <a:r>
              <a:rPr lang="en-US" dirty="0"/>
              <a:t> </a:t>
            </a:r>
            <a:r>
              <a:rPr lang="en-US" dirty="0" err="1"/>
              <a:t>ytirucesrebyC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C7CBF-7DD8-444F-A479-2B9701856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Reverse Engineer</a:t>
            </a:r>
          </a:p>
        </p:txBody>
      </p:sp>
    </p:spTree>
    <p:extLst>
      <p:ext uri="{BB962C8B-B14F-4D97-AF65-F5344CB8AC3E}">
        <p14:creationId xmlns:p14="http://schemas.microsoft.com/office/powerpoint/2010/main" val="217467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09D2-5C48-48F0-B222-A53EC97D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73" y="1230485"/>
            <a:ext cx="3600450" cy="3252107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Analyze</a:t>
            </a:r>
          </a:p>
          <a:p>
            <a:r>
              <a:rPr lang="en-US" sz="2900" dirty="0"/>
              <a:t>Collect and Operate</a:t>
            </a:r>
          </a:p>
          <a:p>
            <a:r>
              <a:rPr lang="en-US" sz="2900" dirty="0"/>
              <a:t>Investigate</a:t>
            </a:r>
          </a:p>
          <a:p>
            <a:r>
              <a:rPr lang="en-US" sz="2900" dirty="0"/>
              <a:t>Operate and Maintain</a:t>
            </a:r>
          </a:p>
          <a:p>
            <a:r>
              <a:rPr lang="en-US" sz="2900" dirty="0"/>
              <a:t>Oversee and Govern</a:t>
            </a:r>
          </a:p>
          <a:p>
            <a:r>
              <a:rPr lang="en-US" sz="2900" dirty="0"/>
              <a:t>Protect and Defend</a:t>
            </a:r>
          </a:p>
          <a:p>
            <a:pPr marL="428625" lvl="1"/>
            <a:r>
              <a:rPr lang="en-US" sz="2600" dirty="0"/>
              <a:t>Defense Analysis</a:t>
            </a:r>
          </a:p>
          <a:p>
            <a:pPr marL="428625" lvl="1"/>
            <a:r>
              <a:rPr lang="en-US" sz="2600" dirty="0"/>
              <a:t>Defense Infrastructure Support</a:t>
            </a:r>
          </a:p>
          <a:p>
            <a:pPr marL="428625" lvl="1"/>
            <a:r>
              <a:rPr lang="en-US" sz="2600" dirty="0"/>
              <a:t>Incident Response</a:t>
            </a:r>
          </a:p>
          <a:p>
            <a:pPr marL="428625" lvl="1"/>
            <a:r>
              <a:rPr lang="en-US" sz="2600" i="1" dirty="0">
                <a:solidFill>
                  <a:srgbClr val="FF0000"/>
                </a:solidFill>
              </a:rPr>
              <a:t>* Vulnerability Assessment &amp; Management</a:t>
            </a:r>
          </a:p>
          <a:p>
            <a:r>
              <a:rPr lang="en-US" sz="3200" dirty="0"/>
              <a:t>Securely Provision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BD1CB-382F-49F1-BD6C-3B456C197464}"/>
              </a:ext>
            </a:extLst>
          </p:cNvPr>
          <p:cNvSpPr txBox="1"/>
          <p:nvPr/>
        </p:nvSpPr>
        <p:spPr bwMode="auto">
          <a:xfrm>
            <a:off x="403594" y="4545128"/>
            <a:ext cx="4689308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/>
              <a:t>https://niccs.us-cert.gov/workforce-development/cyber-security-workforce-framework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437811E5-FD0A-4287-AEC5-581A94716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785038"/>
              </p:ext>
            </p:extLst>
          </p:nvPr>
        </p:nvGraphicFramePr>
        <p:xfrm>
          <a:off x="4723534" y="1019757"/>
          <a:ext cx="4016870" cy="35818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16870">
                  <a:extLst>
                    <a:ext uri="{9D8B030D-6E8A-4147-A177-3AD203B41FA5}">
                      <a16:colId xmlns:a16="http://schemas.microsoft.com/office/drawing/2014/main" val="1120093768"/>
                    </a:ext>
                  </a:extLst>
                </a:gridCol>
              </a:tblGrid>
              <a:tr h="40600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Vulnerability Assessment &amp; Management</a:t>
                      </a:r>
                    </a:p>
                  </a:txBody>
                  <a:tcPr marL="68580" marR="68580" marT="34290" marB="34290">
                    <a:solidFill>
                      <a:srgbClr val="001C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36212"/>
                  </a:ext>
                </a:extLst>
              </a:tr>
              <a:tr h="649610">
                <a:tc>
                  <a:txBody>
                    <a:bodyPr/>
                    <a:lstStyle/>
                    <a:p>
                      <a:pPr fontAlgn="base"/>
                      <a:r>
                        <a:rPr lang="en-US" sz="1200" b="1" kern="1200" dirty="0">
                          <a:effectLst/>
                        </a:rPr>
                        <a:t>A0001</a:t>
                      </a:r>
                      <a:r>
                        <a:rPr lang="en-US" sz="1200" kern="1200" dirty="0">
                          <a:effectLst/>
                        </a:rPr>
                        <a:t>: Ability to identify systemic security issues based on the analysis of vulnerability and configuration data.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501929"/>
                  </a:ext>
                </a:extLst>
              </a:tr>
              <a:tr h="649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effectLst/>
                        </a:rPr>
                        <a:t>A0044</a:t>
                      </a:r>
                      <a:r>
                        <a:rPr lang="en-US" sz="1200" kern="1200" dirty="0">
                          <a:effectLst/>
                        </a:rPr>
                        <a:t>: Ability to apply programming language structures (e.g., source code review) and logic.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2433187"/>
                  </a:ext>
                </a:extLst>
              </a:tr>
              <a:tr h="842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effectLst/>
                        </a:rPr>
                        <a:t>A0120:</a:t>
                      </a:r>
                      <a:r>
                        <a:rPr lang="en-US" sz="1200" kern="1200" dirty="0">
                          <a:effectLst/>
                        </a:rPr>
                        <a:t> Ability to share meaningful insights about the context of an organization’s threat environment that improve its risk management posture. 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7179392"/>
                  </a:ext>
                </a:extLst>
              </a:tr>
              <a:tr h="1034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effectLst/>
                        </a:rPr>
                        <a:t>A0123</a:t>
                      </a:r>
                      <a:r>
                        <a:rPr lang="en-US" sz="1200" kern="1200" dirty="0">
                          <a:effectLst/>
                        </a:rPr>
                        <a:t>: Ability to apply cybersecurity and privacy principles to organizational requirements (relevant to confidentiality, integrity, availability, authentication, non-repudiation). 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0896068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DDD00B-F947-42C4-B340-7E2D992A0BCF}"/>
              </a:ext>
            </a:extLst>
          </p:cNvPr>
          <p:cNvCxnSpPr>
            <a:cxnSpLocks/>
          </p:cNvCxnSpPr>
          <p:nvPr/>
        </p:nvCxnSpPr>
        <p:spPr>
          <a:xfrm>
            <a:off x="4179993" y="1353316"/>
            <a:ext cx="0" cy="283844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65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B3F596-B592-4133-87EC-771E970F4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13235"/>
              </p:ext>
            </p:extLst>
          </p:nvPr>
        </p:nvGraphicFramePr>
        <p:xfrm>
          <a:off x="1635470" y="2992840"/>
          <a:ext cx="5627477" cy="17702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49780">
                  <a:extLst>
                    <a:ext uri="{9D8B030D-6E8A-4147-A177-3AD203B41FA5}">
                      <a16:colId xmlns:a16="http://schemas.microsoft.com/office/drawing/2014/main" val="1437173165"/>
                    </a:ext>
                  </a:extLst>
                </a:gridCol>
                <a:gridCol w="1256541">
                  <a:extLst>
                    <a:ext uri="{9D8B030D-6E8A-4147-A177-3AD203B41FA5}">
                      <a16:colId xmlns:a16="http://schemas.microsoft.com/office/drawing/2014/main" val="390459583"/>
                    </a:ext>
                  </a:extLst>
                </a:gridCol>
                <a:gridCol w="1171411">
                  <a:extLst>
                    <a:ext uri="{9D8B030D-6E8A-4147-A177-3AD203B41FA5}">
                      <a16:colId xmlns:a16="http://schemas.microsoft.com/office/drawing/2014/main" val="4250990622"/>
                    </a:ext>
                  </a:extLst>
                </a:gridCol>
                <a:gridCol w="1449745">
                  <a:extLst>
                    <a:ext uri="{9D8B030D-6E8A-4147-A177-3AD203B41FA5}">
                      <a16:colId xmlns:a16="http://schemas.microsoft.com/office/drawing/2014/main" val="1469968057"/>
                    </a:ext>
                  </a:extLst>
                </a:gridCol>
              </a:tblGrid>
              <a:tr h="60075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Vulnerability Assessment &amp; </a:t>
                      </a:r>
                      <a:r>
                        <a:rPr lang="en-US" sz="1100" dirty="0" err="1"/>
                        <a:t>Mgmt</a:t>
                      </a:r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EE2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Intern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(13-17)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(Awareness)</a:t>
                      </a:r>
                    </a:p>
                  </a:txBody>
                  <a:tcPr marL="68580" marR="68580" marT="34290" marB="34290">
                    <a:solidFill>
                      <a:srgbClr val="EE2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Apprentice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(17-21)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(Novice)</a:t>
                      </a:r>
                    </a:p>
                  </a:txBody>
                  <a:tcPr marL="68580" marR="68580" marT="34290" marB="34290">
                    <a:solidFill>
                      <a:srgbClr val="EE2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Professional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(21-27)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(Intermediate)</a:t>
                      </a:r>
                    </a:p>
                  </a:txBody>
                  <a:tcPr marL="68580" marR="68580" marT="34290" marB="34290">
                    <a:solidFill>
                      <a:srgbClr val="EE2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16369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A0001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900-1200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1300-1600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1700-2200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7183181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A0044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900-1200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1300-1600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1700-2200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8527329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A0120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900-1200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1300-1600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1700-2200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6871262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A0123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900-1200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1300-1600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1700-2200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7053937"/>
                  </a:ext>
                </a:extLst>
              </a:tr>
            </a:tbl>
          </a:graphicData>
        </a:graphic>
      </p:graphicFrame>
      <p:pic>
        <p:nvPicPr>
          <p:cNvPr id="1026" name="Picture 2" descr="reggie_foster&quot;">
            <a:extLst>
              <a:ext uri="{FF2B5EF4-FFF2-40B4-BE49-F238E27FC236}">
                <a16:creationId xmlns:a16="http://schemas.microsoft.com/office/drawing/2014/main" id="{A5B68BB2-405F-4421-9BC6-CDB17717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9" y="966651"/>
            <a:ext cx="7691409" cy="20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04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9115-A9ED-40A0-8897-F616F3436D8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 descr="kp-career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569" y="1099081"/>
            <a:ext cx="5805134" cy="3701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1DF2C1-E8EC-40B8-9A37-51197E4E0409}"/>
              </a:ext>
            </a:extLst>
          </p:cNvPr>
          <p:cNvSpPr txBox="1"/>
          <p:nvPr/>
        </p:nvSpPr>
        <p:spPr>
          <a:xfrm>
            <a:off x="2126632" y="3108960"/>
            <a:ext cx="12122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B0A16-CBB1-4612-818D-6CC05A75D40F}"/>
              </a:ext>
            </a:extLst>
          </p:cNvPr>
          <p:cNvSpPr txBox="1"/>
          <p:nvPr/>
        </p:nvSpPr>
        <p:spPr>
          <a:xfrm>
            <a:off x="2029465" y="1955425"/>
            <a:ext cx="1793236" cy="215444"/>
          </a:xfrm>
          <a:prstGeom prst="rect">
            <a:avLst/>
          </a:prstGeom>
          <a:solidFill>
            <a:srgbClr val="F6862A"/>
          </a:solidFill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Vulnerability Assessment Analyst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4D35E-4DAB-4E65-A1FF-2C5CB396730C}"/>
              </a:ext>
            </a:extLst>
          </p:cNvPr>
          <p:cNvSpPr txBox="1"/>
          <p:nvPr/>
        </p:nvSpPr>
        <p:spPr>
          <a:xfrm>
            <a:off x="5132475" y="1968131"/>
            <a:ext cx="1793236" cy="215444"/>
          </a:xfrm>
          <a:prstGeom prst="rect">
            <a:avLst/>
          </a:prstGeom>
          <a:solidFill>
            <a:srgbClr val="F6862A"/>
          </a:solidFill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National Security Agency, MD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D10D5-69D0-4F69-9CAB-E1014623DE4B}"/>
              </a:ext>
            </a:extLst>
          </p:cNvPr>
          <p:cNvSpPr txBox="1"/>
          <p:nvPr/>
        </p:nvSpPr>
        <p:spPr>
          <a:xfrm>
            <a:off x="4426156" y="3305833"/>
            <a:ext cx="6967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/>
              <a:t>A+ Certification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0E106-F6D1-4289-9A5F-F5533C29DFC3}"/>
              </a:ext>
            </a:extLst>
          </p:cNvPr>
          <p:cNvSpPr txBox="1"/>
          <p:nvPr/>
        </p:nvSpPr>
        <p:spPr>
          <a:xfrm>
            <a:off x="5172274" y="3165072"/>
            <a:ext cx="9316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/>
              <a:t>Network + Certification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31341-4F20-48AE-A817-C50DEA21232A}"/>
              </a:ext>
            </a:extLst>
          </p:cNvPr>
          <p:cNvSpPr txBox="1"/>
          <p:nvPr/>
        </p:nvSpPr>
        <p:spPr>
          <a:xfrm>
            <a:off x="5165918" y="3296831"/>
            <a:ext cx="9316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/>
              <a:t>Security + Certification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C9326-59FB-497F-8577-207CAE311AD9}"/>
              </a:ext>
            </a:extLst>
          </p:cNvPr>
          <p:cNvSpPr txBox="1"/>
          <p:nvPr/>
        </p:nvSpPr>
        <p:spPr>
          <a:xfrm>
            <a:off x="6272432" y="2415757"/>
            <a:ext cx="3871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/>
              <a:t>CSA+</a:t>
            </a:r>
          </a:p>
        </p:txBody>
      </p:sp>
    </p:spTree>
    <p:extLst>
      <p:ext uri="{BB962C8B-B14F-4D97-AF65-F5344CB8AC3E}">
        <p14:creationId xmlns:p14="http://schemas.microsoft.com/office/powerpoint/2010/main" val="2632149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A9F3E76-6D96-4582-B1B0-3EA295CD94AD}"/>
              </a:ext>
            </a:extLst>
          </p:cNvPr>
          <p:cNvGrpSpPr/>
          <p:nvPr/>
        </p:nvGrpSpPr>
        <p:grpSpPr>
          <a:xfrm>
            <a:off x="1279128" y="514024"/>
            <a:ext cx="6333905" cy="4537785"/>
            <a:chOff x="2810095" y="571500"/>
            <a:chExt cx="6333905" cy="4537785"/>
          </a:xfrm>
        </p:grpSpPr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2810095" y="571500"/>
              <a:ext cx="6115050" cy="400050"/>
            </a:xfrm>
            <a:prstGeom prst="rect">
              <a:avLst/>
            </a:prstGeom>
          </p:spPr>
          <p:txBody>
            <a:bodyPr/>
            <a:lstStyle/>
            <a:p>
              <a:pPr>
                <a:defRPr/>
              </a:pPr>
              <a:r>
                <a:rPr lang="en-US" sz="1650" kern="0" dirty="0">
                  <a:solidFill>
                    <a:srgbClr val="01415B"/>
                  </a:solidFill>
                  <a:latin typeface="+mj-lt"/>
                  <a:ea typeface="+mj-ea"/>
                </a:rPr>
                <a:t>Integrate Stakeholders Into Service Delivery Network</a:t>
              </a:r>
            </a:p>
          </p:txBody>
        </p:sp>
        <p:sp>
          <p:nvSpPr>
            <p:cNvPr id="27651" name="Rectangle 6"/>
            <p:cNvSpPr>
              <a:spLocks noChangeArrowheads="1"/>
            </p:cNvSpPr>
            <p:nvPr/>
          </p:nvSpPr>
          <p:spPr bwMode="auto">
            <a:xfrm>
              <a:off x="4959174" y="4855369"/>
              <a:ext cx="187583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50"/>
                <a:t>- </a:t>
              </a:r>
              <a:r>
                <a:rPr lang="en-US" sz="1050">
                  <a:solidFill>
                    <a:srgbClr val="C1131E"/>
                  </a:solidFill>
                </a:rPr>
                <a:t>Proprietary and Confidential </a:t>
              </a:r>
              <a:r>
                <a:rPr lang="en-US" sz="1050"/>
                <a:t>-</a:t>
              </a:r>
            </a:p>
          </p:txBody>
        </p:sp>
        <p:pic>
          <p:nvPicPr>
            <p:cNvPr id="276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6784" y="1080938"/>
              <a:ext cx="6297216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3" name="TextBox 6"/>
            <p:cNvSpPr txBox="1">
              <a:spLocks noChangeArrowheads="1"/>
            </p:cNvSpPr>
            <p:nvPr/>
          </p:nvSpPr>
          <p:spPr bwMode="auto">
            <a:xfrm>
              <a:off x="7021077" y="2707481"/>
              <a:ext cx="641522" cy="230832"/>
            </a:xfrm>
            <a:prstGeom prst="rect">
              <a:avLst/>
            </a:prstGeom>
            <a:solidFill>
              <a:srgbClr val="9EC25E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 b="1" dirty="0">
                  <a:solidFill>
                    <a:schemeClr val="bg1"/>
                  </a:solidFill>
                </a:rPr>
                <a:t>Providers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02680A-D033-40F8-A5F9-9A466A4E6798}"/>
              </a:ext>
            </a:extLst>
          </p:cNvPr>
          <p:cNvSpPr txBox="1"/>
          <p:nvPr/>
        </p:nvSpPr>
        <p:spPr>
          <a:xfrm>
            <a:off x="4983281" y="1147233"/>
            <a:ext cx="97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PGCPS</a:t>
            </a:r>
            <a:br>
              <a:rPr lang="en-US" sz="1400" dirty="0"/>
            </a:br>
            <a:r>
              <a:rPr lang="en-US" sz="1400" dirty="0"/>
              <a:t>BCPS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49C6CC-E452-4251-A764-E2CC24AC00F2}"/>
              </a:ext>
            </a:extLst>
          </p:cNvPr>
          <p:cNvSpPr txBox="1"/>
          <p:nvPr/>
        </p:nvSpPr>
        <p:spPr>
          <a:xfrm>
            <a:off x="6435315" y="2027766"/>
            <a:ext cx="748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UMD</a:t>
            </a:r>
            <a:br>
              <a:rPr lang="en-US" sz="1400" dirty="0"/>
            </a:br>
            <a:r>
              <a:rPr lang="en-US" sz="1400" dirty="0"/>
              <a:t>PGCC</a:t>
            </a:r>
          </a:p>
          <a:p>
            <a:r>
              <a:rPr lang="en-US" sz="1400" dirty="0"/>
              <a:t>UPENN</a:t>
            </a:r>
            <a:br>
              <a:rPr lang="en-US" sz="1400" dirty="0"/>
            </a:br>
            <a:r>
              <a:rPr lang="en-US" sz="1400" dirty="0"/>
              <a:t>JHU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637DF-1EE4-4621-9547-D1AE5636E363}"/>
              </a:ext>
            </a:extLst>
          </p:cNvPr>
          <p:cNvSpPr txBox="1"/>
          <p:nvPr/>
        </p:nvSpPr>
        <p:spPr>
          <a:xfrm>
            <a:off x="7180375" y="2010834"/>
            <a:ext cx="129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CyberPatriots</a:t>
            </a:r>
            <a:br>
              <a:rPr lang="en-US" sz="1400" dirty="0"/>
            </a:br>
            <a:r>
              <a:rPr lang="en-US" sz="1400" dirty="0"/>
              <a:t>NICE Challenge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B7D2D-BFE0-44F1-8E4A-4B469F020170}"/>
              </a:ext>
            </a:extLst>
          </p:cNvPr>
          <p:cNvSpPr txBox="1"/>
          <p:nvPr/>
        </p:nvSpPr>
        <p:spPr>
          <a:xfrm>
            <a:off x="5920935" y="3678400"/>
            <a:ext cx="1064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NSA</a:t>
            </a:r>
            <a:br>
              <a:rPr lang="en-US" sz="1400" dirty="0"/>
            </a:br>
            <a:r>
              <a:rPr lang="en-US" sz="1400" dirty="0"/>
              <a:t>MS</a:t>
            </a:r>
            <a:br>
              <a:rPr lang="en-US" sz="1400" dirty="0"/>
            </a:br>
            <a:r>
              <a:rPr lang="en-US" sz="1400" dirty="0"/>
              <a:t>Comp TIA</a:t>
            </a:r>
          </a:p>
          <a:p>
            <a:r>
              <a:rPr lang="en-US" sz="1400" dirty="0"/>
              <a:t>PGCPS</a:t>
            </a:r>
            <a:br>
              <a:rPr lang="en-US" sz="1400" dirty="0"/>
            </a:br>
            <a:r>
              <a:rPr lang="en-US" sz="1400" dirty="0"/>
              <a:t>BCPS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9D5571-5981-4624-8177-8AF745CB0854}"/>
              </a:ext>
            </a:extLst>
          </p:cNvPr>
          <p:cNvSpPr txBox="1"/>
          <p:nvPr/>
        </p:nvSpPr>
        <p:spPr>
          <a:xfrm>
            <a:off x="1467749" y="3784234"/>
            <a:ext cx="1770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MSDE (ESSA)</a:t>
            </a:r>
            <a:br>
              <a:rPr lang="en-US" sz="1400" dirty="0"/>
            </a:br>
            <a:r>
              <a:rPr lang="en-US" sz="1400" dirty="0"/>
              <a:t>PGEDC-WDS (WIOA)</a:t>
            </a:r>
            <a:br>
              <a:rPr lang="en-US" sz="1400" dirty="0"/>
            </a:br>
            <a:r>
              <a:rPr lang="en-US" sz="1400" dirty="0"/>
              <a:t>PGC Council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4FDCB-C23B-4945-9CE7-CC3C4FD2209D}"/>
              </a:ext>
            </a:extLst>
          </p:cNvPr>
          <p:cNvSpPr txBox="1"/>
          <p:nvPr/>
        </p:nvSpPr>
        <p:spPr>
          <a:xfrm>
            <a:off x="1894040" y="2202270"/>
            <a:ext cx="977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E74A1B-5717-4B56-A643-8A31BB38F15F}"/>
              </a:ext>
            </a:extLst>
          </p:cNvPr>
          <p:cNvSpPr/>
          <p:nvPr/>
        </p:nvSpPr>
        <p:spPr>
          <a:xfrm>
            <a:off x="4265682" y="2719640"/>
            <a:ext cx="445427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KP</a:t>
            </a:r>
          </a:p>
        </p:txBody>
      </p:sp>
    </p:spTree>
    <p:extLst>
      <p:ext uri="{BB962C8B-B14F-4D97-AF65-F5344CB8AC3E}">
        <p14:creationId xmlns:p14="http://schemas.microsoft.com/office/powerpoint/2010/main" val="604863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B570AE-0F95-443D-ACB1-C925506AE5FC}"/>
              </a:ext>
            </a:extLst>
          </p:cNvPr>
          <p:cNvSpPr/>
          <p:nvPr/>
        </p:nvSpPr>
        <p:spPr>
          <a:xfrm>
            <a:off x="3788773" y="1180657"/>
            <a:ext cx="1566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Q&amp;A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6B4EA-0ECE-4E70-8968-F03BA424A27F}"/>
              </a:ext>
            </a:extLst>
          </p:cNvPr>
          <p:cNvSpPr/>
          <p:nvPr/>
        </p:nvSpPr>
        <p:spPr>
          <a:xfrm>
            <a:off x="2338250" y="23268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Jim Smith III</a:t>
            </a:r>
            <a:br>
              <a:rPr lang="en-US" dirty="0"/>
            </a:br>
            <a:r>
              <a:rPr lang="en-US" dirty="0"/>
              <a:t>CADF Fellow</a:t>
            </a:r>
          </a:p>
          <a:p>
            <a:pPr algn="ctr"/>
            <a:r>
              <a:rPr lang="en-US" dirty="0"/>
              <a:t>Adjunct Professor, UMUC</a:t>
            </a:r>
          </a:p>
          <a:p>
            <a:pPr algn="ctr"/>
            <a:r>
              <a:rPr lang="en-US" dirty="0"/>
              <a:t>CEO, Kinetic Potential Scholars</a:t>
            </a:r>
          </a:p>
          <a:p>
            <a:pPr algn="ctr"/>
            <a:r>
              <a:rPr lang="en-US" dirty="0">
                <a:hlinkClick r:id="rId2"/>
              </a:rPr>
              <a:t>Jim.Smith@faculty.umuc.edu</a:t>
            </a:r>
            <a:endParaRPr lang="en-US" dirty="0"/>
          </a:p>
          <a:p>
            <a:pPr algn="ctr"/>
            <a:r>
              <a:rPr lang="en-US" dirty="0"/>
              <a:t>O: 301.883.8256</a:t>
            </a:r>
          </a:p>
          <a:p>
            <a:pPr algn="ctr"/>
            <a:r>
              <a:rPr lang="en-US" dirty="0"/>
              <a:t>C: 240.417.5111</a:t>
            </a:r>
          </a:p>
        </p:txBody>
      </p:sp>
    </p:spTree>
    <p:extLst>
      <p:ext uri="{BB962C8B-B14F-4D97-AF65-F5344CB8AC3E}">
        <p14:creationId xmlns:p14="http://schemas.microsoft.com/office/powerpoint/2010/main" val="331545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9544F2-5EF3-423D-B951-7117094F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Operational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C7CBF-7DD8-444F-A479-2B9701856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2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303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Introduction to Concept</a:t>
            </a:r>
          </a:p>
          <a:p>
            <a:r>
              <a:rPr lang="en-US" dirty="0"/>
              <a:t>Supply vs Demand</a:t>
            </a:r>
          </a:p>
          <a:p>
            <a:r>
              <a:rPr lang="en-US" dirty="0"/>
              <a:t>Reverse Engineering 21</a:t>
            </a:r>
            <a:r>
              <a:rPr lang="en-US" baseline="30000" dirty="0"/>
              <a:t>st</a:t>
            </a:r>
            <a:r>
              <a:rPr lang="en-US" dirty="0"/>
              <a:t> Century Workforce</a:t>
            </a:r>
          </a:p>
          <a:p>
            <a:r>
              <a:rPr lang="en-US" dirty="0" err="1"/>
              <a:t>ecrofkroW</a:t>
            </a:r>
            <a:r>
              <a:rPr lang="en-US" dirty="0"/>
              <a:t> </a:t>
            </a:r>
            <a:r>
              <a:rPr lang="en-US" dirty="0" err="1"/>
              <a:t>ytirucesrebyC</a:t>
            </a:r>
            <a:r>
              <a:rPr lang="en-US" dirty="0"/>
              <a:t> </a:t>
            </a:r>
            <a:r>
              <a:rPr lang="en-US" sz="2800" dirty="0"/>
              <a:t>(reverse engineer)</a:t>
            </a:r>
            <a:r>
              <a:rPr lang="en-US" sz="2000" dirty="0"/>
              <a:t> </a:t>
            </a:r>
          </a:p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0325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E85C3-8D88-4074-9C79-DB3FD1C0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DD50-A6B4-483B-974F-C8778F0E96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E25D0D-2C23-4343-BCC0-2C6598432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50" y="1607441"/>
            <a:ext cx="6858000" cy="2282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BF5F8-D44E-463D-9AD6-891B5F08D6F8}"/>
              </a:ext>
            </a:extLst>
          </p:cNvPr>
          <p:cNvSpPr txBox="1"/>
          <p:nvPr/>
        </p:nvSpPr>
        <p:spPr>
          <a:xfrm>
            <a:off x="1818351" y="1175188"/>
            <a:ext cx="6082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K12 Extended Learning Day (out-of-school time)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1241A-B280-4A8A-B6DE-B60B291736E0}"/>
              </a:ext>
            </a:extLst>
          </p:cNvPr>
          <p:cNvSpPr txBox="1"/>
          <p:nvPr/>
        </p:nvSpPr>
        <p:spPr>
          <a:xfrm>
            <a:off x="428462" y="3929695"/>
            <a:ext cx="8339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168 </a:t>
            </a:r>
            <a:r>
              <a:rPr lang="en-US" sz="2200" b="1" dirty="0" err="1"/>
              <a:t>Hrs</a:t>
            </a:r>
            <a:r>
              <a:rPr lang="en-US" sz="2200" b="1" dirty="0"/>
              <a:t> (Academic) + 56 </a:t>
            </a:r>
            <a:r>
              <a:rPr lang="en-US" sz="2200" b="1" dirty="0" err="1"/>
              <a:t>Hrs</a:t>
            </a:r>
            <a:r>
              <a:rPr lang="en-US" sz="2200" b="1" dirty="0"/>
              <a:t> (Social) = 112 </a:t>
            </a:r>
            <a:r>
              <a:rPr lang="en-US" sz="2200" b="1" dirty="0" err="1"/>
              <a:t>Hrs</a:t>
            </a:r>
            <a:r>
              <a:rPr lang="en-US" sz="2200" b="1" dirty="0"/>
              <a:t> (Professional) = 336 </a:t>
            </a:r>
            <a:r>
              <a:rPr lang="en-US" sz="2200" b="1" dirty="0" err="1"/>
              <a:t>Hrs</a:t>
            </a:r>
            <a:r>
              <a:rPr lang="en-US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584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F60C48-8F8D-48DD-9187-B2C75CD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9115-A9ED-40A0-8897-F616F3436D8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F9AD1-C920-4A59-8E45-F48CE01F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226936"/>
            <a:ext cx="6515100" cy="3597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93DCE-321F-42D4-8FB8-2F506C449B74}"/>
              </a:ext>
            </a:extLst>
          </p:cNvPr>
          <p:cNvSpPr txBox="1"/>
          <p:nvPr/>
        </p:nvSpPr>
        <p:spPr>
          <a:xfrm>
            <a:off x="901337" y="1009905"/>
            <a:ext cx="7341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KP 21</a:t>
            </a:r>
            <a:r>
              <a:rPr lang="en-US" sz="2200" b="1" baseline="30000" dirty="0"/>
              <a:t>st</a:t>
            </a:r>
            <a:r>
              <a:rPr lang="en-US" sz="2200" b="1" dirty="0"/>
              <a:t> Century Community Learning Center Delivery Model</a:t>
            </a:r>
          </a:p>
        </p:txBody>
      </p:sp>
    </p:spTree>
    <p:extLst>
      <p:ext uri="{BB962C8B-B14F-4D97-AF65-F5344CB8AC3E}">
        <p14:creationId xmlns:p14="http://schemas.microsoft.com/office/powerpoint/2010/main" val="2744176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56A80-B005-4099-8034-41297BAC7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57" y="2374209"/>
            <a:ext cx="1997763" cy="1789576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Intern (Aware)</a:t>
            </a:r>
          </a:p>
          <a:p>
            <a:r>
              <a:rPr lang="en-US" sz="1200" dirty="0"/>
              <a:t>Module 1: </a:t>
            </a:r>
            <a:br>
              <a:rPr lang="en-US" sz="1200" dirty="0"/>
            </a:br>
            <a:r>
              <a:rPr lang="en-US" sz="1200" dirty="0"/>
              <a:t>* Basic Learning Skills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Module 2: </a:t>
            </a:r>
            <a:br>
              <a:rPr lang="en-US" sz="1200" dirty="0"/>
            </a:br>
            <a:r>
              <a:rPr lang="en-US" sz="1200" dirty="0"/>
              <a:t>* IT Basics</a:t>
            </a:r>
            <a:br>
              <a:rPr lang="en-US" sz="1200" dirty="0"/>
            </a:br>
            <a:r>
              <a:rPr lang="en-US" sz="1200" dirty="0"/>
              <a:t>* Modeled on Comp TIA A+ Program</a:t>
            </a:r>
          </a:p>
        </p:txBody>
      </p:sp>
      <p:pic>
        <p:nvPicPr>
          <p:cNvPr id="7" name="Picture 2" descr="reggie_foster&quot;">
            <a:extLst>
              <a:ext uri="{FF2B5EF4-FFF2-40B4-BE49-F238E27FC236}">
                <a16:creationId xmlns:a16="http://schemas.microsoft.com/office/drawing/2014/main" id="{91E7A2BC-9B3A-4DEE-B770-92F3CC57E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25" y="893605"/>
            <a:ext cx="5970933" cy="16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8C7026B-BF94-4A21-B589-953F51485230}"/>
              </a:ext>
            </a:extLst>
          </p:cNvPr>
          <p:cNvSpPr txBox="1">
            <a:spLocks/>
          </p:cNvSpPr>
          <p:nvPr/>
        </p:nvSpPr>
        <p:spPr bwMode="auto">
          <a:xfrm>
            <a:off x="3200524" y="2372960"/>
            <a:ext cx="2226213" cy="178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rgbClr val="001C6F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 b="0" i="0">
                <a:solidFill>
                  <a:srgbClr val="001C6F"/>
                </a:solidFill>
                <a:latin typeface="Georgia"/>
                <a:ea typeface="ＭＳ Ｐゴシック" charset="0"/>
                <a:cs typeface="Georgi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600" b="0" i="0">
                <a:solidFill>
                  <a:srgbClr val="001C6F"/>
                </a:solidFill>
                <a:latin typeface="Georgia"/>
                <a:ea typeface="ＭＳ Ｐゴシック" charset="0"/>
                <a:cs typeface="Georgi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 b="0" i="0">
                <a:solidFill>
                  <a:srgbClr val="001C6F"/>
                </a:solidFill>
                <a:latin typeface="Georgia"/>
                <a:ea typeface="ＭＳ Ｐゴシック" charset="0"/>
                <a:cs typeface="Georgi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200" b="0" i="0">
                <a:solidFill>
                  <a:srgbClr val="001C6F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u="sng" kern="0" dirty="0"/>
              <a:t>Apprentice (Novice)</a:t>
            </a:r>
          </a:p>
          <a:p>
            <a:r>
              <a:rPr lang="en-US" sz="1200" kern="0" dirty="0"/>
              <a:t>Module 3: </a:t>
            </a:r>
            <a:br>
              <a:rPr lang="en-US" sz="1200" kern="0" dirty="0"/>
            </a:br>
            <a:r>
              <a:rPr lang="en-US" sz="1200" kern="0" dirty="0"/>
              <a:t>* Workstations/Servers/</a:t>
            </a:r>
            <a:br>
              <a:rPr lang="en-US" sz="1200" kern="0" dirty="0"/>
            </a:br>
            <a:r>
              <a:rPr lang="en-US" sz="1200" kern="0" dirty="0"/>
              <a:t>Networks</a:t>
            </a:r>
            <a:br>
              <a:rPr lang="en-US" sz="1200" kern="0" dirty="0"/>
            </a:br>
            <a:endParaRPr lang="en-US" sz="1200" kern="0" dirty="0"/>
          </a:p>
          <a:p>
            <a:r>
              <a:rPr lang="en-US" sz="1200" kern="0" dirty="0"/>
              <a:t>Module 4: </a:t>
            </a:r>
            <a:br>
              <a:rPr lang="en-US" sz="1200" kern="0" dirty="0"/>
            </a:br>
            <a:r>
              <a:rPr lang="en-US" sz="1200" kern="0" dirty="0"/>
              <a:t>* Networks / System Admin </a:t>
            </a:r>
            <a:br>
              <a:rPr lang="en-US" sz="1200" kern="0" dirty="0"/>
            </a:br>
            <a:endParaRPr lang="en-US" sz="1200" kern="0" dirty="0"/>
          </a:p>
          <a:p>
            <a:r>
              <a:rPr lang="en-US" sz="1200" kern="0" dirty="0"/>
              <a:t>Module 5:</a:t>
            </a:r>
          </a:p>
          <a:p>
            <a:pPr marL="0" indent="0">
              <a:buNone/>
            </a:pPr>
            <a:r>
              <a:rPr lang="en-US" sz="1200" kern="0" dirty="0"/>
              <a:t>      * Admin/IT Security/Cyber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190E6-133E-4560-86EB-1E544E1B0715}"/>
              </a:ext>
            </a:extLst>
          </p:cNvPr>
          <p:cNvCxnSpPr>
            <a:cxnSpLocks/>
          </p:cNvCxnSpPr>
          <p:nvPr/>
        </p:nvCxnSpPr>
        <p:spPr>
          <a:xfrm>
            <a:off x="3225716" y="2423760"/>
            <a:ext cx="0" cy="19647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205939-BFB9-4BEA-ACFA-2A9E2D3E0428}"/>
              </a:ext>
            </a:extLst>
          </p:cNvPr>
          <p:cNvCxnSpPr>
            <a:cxnSpLocks/>
          </p:cNvCxnSpPr>
          <p:nvPr/>
        </p:nvCxnSpPr>
        <p:spPr>
          <a:xfrm>
            <a:off x="5343261" y="2432141"/>
            <a:ext cx="0" cy="196479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82843BE-AC2C-4946-A7C7-ACF13EECC188}"/>
              </a:ext>
            </a:extLst>
          </p:cNvPr>
          <p:cNvSpPr txBox="1">
            <a:spLocks/>
          </p:cNvSpPr>
          <p:nvPr/>
        </p:nvSpPr>
        <p:spPr bwMode="auto">
          <a:xfrm>
            <a:off x="5312217" y="2384259"/>
            <a:ext cx="2518822" cy="178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rgbClr val="001C6F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 b="0" i="0">
                <a:solidFill>
                  <a:srgbClr val="001C6F"/>
                </a:solidFill>
                <a:latin typeface="Georgia"/>
                <a:ea typeface="ＭＳ Ｐゴシック" charset="0"/>
                <a:cs typeface="Georgi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600" b="0" i="0">
                <a:solidFill>
                  <a:srgbClr val="001C6F"/>
                </a:solidFill>
                <a:latin typeface="Georgia"/>
                <a:ea typeface="ＭＳ Ｐゴシック" charset="0"/>
                <a:cs typeface="Georgi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 b="0" i="0">
                <a:solidFill>
                  <a:srgbClr val="001C6F"/>
                </a:solidFill>
                <a:latin typeface="Georgia"/>
                <a:ea typeface="ＭＳ Ｐゴシック" charset="0"/>
                <a:cs typeface="Georgi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200" b="0" i="0">
                <a:solidFill>
                  <a:srgbClr val="001C6F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500" u="sng" kern="0" dirty="0"/>
              <a:t>Professional (Intermediate)</a:t>
            </a:r>
          </a:p>
          <a:p>
            <a:r>
              <a:rPr lang="en-US" sz="1200" kern="0" dirty="0"/>
              <a:t>Module 6: </a:t>
            </a:r>
            <a:br>
              <a:rPr lang="en-US" sz="1200" kern="0" dirty="0"/>
            </a:br>
            <a:r>
              <a:rPr lang="en-US" sz="1200" kern="0" dirty="0"/>
              <a:t>* Security Ops/Cyber Review / Tools</a:t>
            </a:r>
            <a:br>
              <a:rPr lang="en-US" sz="1200" kern="0" dirty="0"/>
            </a:br>
            <a:endParaRPr lang="en-US" sz="1200" kern="0" dirty="0"/>
          </a:p>
          <a:p>
            <a:r>
              <a:rPr lang="en-US" sz="1200" kern="0" dirty="0"/>
              <a:t>Module 7: </a:t>
            </a:r>
            <a:br>
              <a:rPr lang="en-US" sz="1200" kern="0" dirty="0"/>
            </a:br>
            <a:r>
              <a:rPr lang="en-US" sz="1200" kern="0" dirty="0"/>
              <a:t>* Hands on Cyber Range</a:t>
            </a:r>
            <a:br>
              <a:rPr lang="en-US" sz="1200" kern="0" dirty="0"/>
            </a:br>
            <a:r>
              <a:rPr lang="en-US" sz="1200" kern="0" dirty="0"/>
              <a:t>* Practice Handling Real   World Threats</a:t>
            </a:r>
          </a:p>
          <a:p>
            <a:pPr marL="0" indent="0">
              <a:buNone/>
            </a:pPr>
            <a:endParaRPr lang="en-US" sz="1200" kern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27A021-F2B5-4858-8283-78CFD1301C61}"/>
              </a:ext>
            </a:extLst>
          </p:cNvPr>
          <p:cNvSpPr txBox="1"/>
          <p:nvPr/>
        </p:nvSpPr>
        <p:spPr bwMode="auto">
          <a:xfrm>
            <a:off x="2842591" y="4665594"/>
            <a:ext cx="415207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/>
              <a:t>Baltimore Cyber Range (https://www.baltimorecyberange.com/)</a:t>
            </a:r>
          </a:p>
        </p:txBody>
      </p:sp>
    </p:spTree>
    <p:extLst>
      <p:ext uri="{BB962C8B-B14F-4D97-AF65-F5344CB8AC3E}">
        <p14:creationId xmlns:p14="http://schemas.microsoft.com/office/powerpoint/2010/main" val="125951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57350" y="571500"/>
            <a:ext cx="5829300" cy="400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50" kern="0" dirty="0">
                <a:solidFill>
                  <a:srgbClr val="01415B"/>
                </a:solidFill>
                <a:latin typeface="+mj-lt"/>
                <a:ea typeface="+mj-ea"/>
              </a:rPr>
              <a:t>Reverse Engineering 21</a:t>
            </a:r>
            <a:r>
              <a:rPr lang="en-US" sz="1650" kern="0" baseline="30000" dirty="0">
                <a:solidFill>
                  <a:srgbClr val="01415B"/>
                </a:solidFill>
                <a:latin typeface="+mj-lt"/>
                <a:ea typeface="+mj-ea"/>
              </a:rPr>
              <a:t>st</a:t>
            </a:r>
            <a:r>
              <a:rPr lang="en-US" sz="1650" kern="0" dirty="0">
                <a:solidFill>
                  <a:srgbClr val="01415B"/>
                </a:solidFill>
                <a:latin typeface="+mj-lt"/>
                <a:ea typeface="+mj-ea"/>
              </a:rPr>
              <a:t> Century Workforce</a:t>
            </a:r>
          </a:p>
        </p:txBody>
      </p:sp>
      <p:sp>
        <p:nvSpPr>
          <p:cNvPr id="23580" name="Rectangle 6"/>
          <p:cNvSpPr>
            <a:spLocks noChangeArrowheads="1"/>
          </p:cNvSpPr>
          <p:nvPr/>
        </p:nvSpPr>
        <p:spPr bwMode="auto">
          <a:xfrm>
            <a:off x="3520679" y="4855369"/>
            <a:ext cx="21611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1131E"/>
                </a:solidFill>
              </a:rPr>
              <a:t>- DNG Proprietary and Confidential -</a:t>
            </a:r>
            <a:endParaRPr lang="en-US" sz="10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687EB1-0834-4F52-B946-90071B809576}"/>
              </a:ext>
            </a:extLst>
          </p:cNvPr>
          <p:cNvGrpSpPr/>
          <p:nvPr/>
        </p:nvGrpSpPr>
        <p:grpSpPr>
          <a:xfrm>
            <a:off x="482049" y="1063487"/>
            <a:ext cx="8492986" cy="3510896"/>
            <a:chOff x="1257300" y="1514475"/>
            <a:chExt cx="7021116" cy="3059907"/>
          </a:xfrm>
        </p:grpSpPr>
        <p:sp>
          <p:nvSpPr>
            <p:cNvPr id="23553" name="Rectangle 21"/>
            <p:cNvSpPr>
              <a:spLocks noChangeArrowheads="1"/>
            </p:cNvSpPr>
            <p:nvPr/>
          </p:nvSpPr>
          <p:spPr bwMode="auto">
            <a:xfrm>
              <a:off x="1371600" y="1828800"/>
              <a:ext cx="971550" cy="6858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 dirty="0"/>
                <a:t>Provide Mentorship for at risk youth</a:t>
              </a:r>
            </a:p>
          </p:txBody>
        </p:sp>
        <p:sp>
          <p:nvSpPr>
            <p:cNvPr id="23555" name="Notched Right Arrow 6"/>
            <p:cNvSpPr>
              <a:spLocks noChangeArrowheads="1"/>
            </p:cNvSpPr>
            <p:nvPr/>
          </p:nvSpPr>
          <p:spPr bwMode="auto">
            <a:xfrm>
              <a:off x="1351360" y="2662237"/>
              <a:ext cx="6192440" cy="823913"/>
            </a:xfrm>
            <a:prstGeom prst="notchedRightArrow">
              <a:avLst>
                <a:gd name="adj1" fmla="val 50000"/>
                <a:gd name="adj2" fmla="val 50002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 b="1" i="1"/>
                <a:t>Virtual Pipeline:  Investment Banker Career Development Track</a:t>
              </a:r>
              <a:br>
                <a:rPr lang="en-US" sz="1050" b="1" i="1"/>
              </a:br>
              <a:r>
                <a:rPr lang="en-US" sz="1050" b="1" i="1"/>
                <a:t>(Digital Network Group)</a:t>
              </a:r>
            </a:p>
          </p:txBody>
        </p:sp>
        <p:sp>
          <p:nvSpPr>
            <p:cNvPr id="23556" name="TextBox 7"/>
            <p:cNvSpPr txBox="1">
              <a:spLocks noChangeArrowheads="1"/>
            </p:cNvSpPr>
            <p:nvPr/>
          </p:nvSpPr>
          <p:spPr bwMode="auto">
            <a:xfrm>
              <a:off x="2686050" y="1514475"/>
              <a:ext cx="99097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50"/>
                <a:t>Phase 3: 14-18</a:t>
              </a:r>
            </a:p>
          </p:txBody>
        </p:sp>
        <p:sp>
          <p:nvSpPr>
            <p:cNvPr id="23557" name="TextBox 8"/>
            <p:cNvSpPr txBox="1">
              <a:spLocks noChangeArrowheads="1"/>
            </p:cNvSpPr>
            <p:nvPr/>
          </p:nvSpPr>
          <p:spPr bwMode="auto">
            <a:xfrm>
              <a:off x="4086633" y="1514475"/>
              <a:ext cx="99097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/>
                <a:t>Phase 4: 18-22</a:t>
              </a:r>
            </a:p>
          </p:txBody>
        </p:sp>
        <p:sp>
          <p:nvSpPr>
            <p:cNvPr id="23558" name="TextBox 9"/>
            <p:cNvSpPr txBox="1">
              <a:spLocks noChangeArrowheads="1"/>
            </p:cNvSpPr>
            <p:nvPr/>
          </p:nvSpPr>
          <p:spPr bwMode="auto">
            <a:xfrm>
              <a:off x="6572250" y="1514475"/>
              <a:ext cx="170616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900" b="1" dirty="0"/>
                <a:t>Career Goal:</a:t>
              </a:r>
            </a:p>
          </p:txBody>
        </p:sp>
        <p:pic>
          <p:nvPicPr>
            <p:cNvPr id="235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8735" y="3700463"/>
              <a:ext cx="564356" cy="873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5" descr="http://www.toigofoundation.org/toigofoundation/images/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5692" y="3665935"/>
              <a:ext cx="906065" cy="73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7" descr="http://www.inroads.org/img/home_topnav_logo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241" y="3657601"/>
              <a:ext cx="808434" cy="745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TextBox 39"/>
            <p:cNvSpPr txBox="1">
              <a:spLocks noChangeArrowheads="1"/>
            </p:cNvSpPr>
            <p:nvPr/>
          </p:nvSpPr>
          <p:spPr bwMode="auto">
            <a:xfrm>
              <a:off x="5515383" y="1514475"/>
              <a:ext cx="99097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/>
                <a:t>Phase 5: 22-26</a:t>
              </a:r>
            </a:p>
          </p:txBody>
        </p:sp>
        <p:sp>
          <p:nvSpPr>
            <p:cNvPr id="42" name="Plus 41"/>
            <p:cNvSpPr/>
            <p:nvPr/>
          </p:nvSpPr>
          <p:spPr bwMode="auto">
            <a:xfrm>
              <a:off x="3789760" y="3777853"/>
              <a:ext cx="382190" cy="451247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ea typeface="ＭＳ Ｐゴシック" pitchFamily="-80" charset="-128"/>
              </a:endParaRPr>
            </a:p>
          </p:txBody>
        </p:sp>
        <p:sp>
          <p:nvSpPr>
            <p:cNvPr id="43" name="Plus 42"/>
            <p:cNvSpPr/>
            <p:nvPr/>
          </p:nvSpPr>
          <p:spPr bwMode="auto">
            <a:xfrm>
              <a:off x="5068492" y="3777853"/>
              <a:ext cx="382190" cy="451247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>
                <a:ea typeface="ＭＳ Ｐゴシック" pitchFamily="-80" charset="-128"/>
              </a:endParaRPr>
            </a:p>
          </p:txBody>
        </p:sp>
        <p:sp>
          <p:nvSpPr>
            <p:cNvPr id="44" name="Equal 43"/>
            <p:cNvSpPr/>
            <p:nvPr/>
          </p:nvSpPr>
          <p:spPr bwMode="auto">
            <a:xfrm>
              <a:off x="6515100" y="3835003"/>
              <a:ext cx="382191" cy="336947"/>
            </a:xfrm>
            <a:prstGeom prst="mathEqual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>
                <a:ea typeface="ＭＳ Ｐゴシック" pitchFamily="-80" charset="-128"/>
              </a:endParaRPr>
            </a:p>
          </p:txBody>
        </p:sp>
        <p:grpSp>
          <p:nvGrpSpPr>
            <p:cNvPr id="2" name="Group 26"/>
            <p:cNvGrpSpPr>
              <a:grpSpLocks/>
            </p:cNvGrpSpPr>
            <p:nvPr/>
          </p:nvGrpSpPr>
          <p:grpSpPr bwMode="auto">
            <a:xfrm>
              <a:off x="2725341" y="3784998"/>
              <a:ext cx="1110853" cy="571563"/>
              <a:chOff x="421182" y="2143125"/>
              <a:chExt cx="1871663" cy="1584224"/>
            </a:xfrm>
          </p:grpSpPr>
          <p:pic>
            <p:nvPicPr>
              <p:cNvPr id="23581" name="Picture 9" descr="Phillips Academy Andove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1182" y="2143125"/>
                <a:ext cx="1871663" cy="752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2" name="Rectangle 45"/>
              <p:cNvSpPr>
                <a:spLocks noChangeArrowheads="1"/>
              </p:cNvSpPr>
              <p:nvPr/>
            </p:nvSpPr>
            <p:spPr bwMode="auto">
              <a:xfrm>
                <a:off x="752183" y="2895600"/>
                <a:ext cx="983661" cy="831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350" b="1"/>
                  <a:t>(MS)</a:t>
                </a:r>
                <a:r>
                  <a:rPr lang="en-US" sz="1350" b="1" baseline="30000"/>
                  <a:t>2</a:t>
                </a:r>
                <a:endParaRPr lang="en-US" sz="1350"/>
              </a:p>
            </p:txBody>
          </p:sp>
        </p:grpSp>
        <p:sp>
          <p:nvSpPr>
            <p:cNvPr id="32" name="Plus 31"/>
            <p:cNvSpPr/>
            <p:nvPr/>
          </p:nvSpPr>
          <p:spPr bwMode="auto">
            <a:xfrm>
              <a:off x="2439592" y="3779044"/>
              <a:ext cx="382190" cy="450056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ea typeface="ＭＳ Ｐゴシック" pitchFamily="-80" charset="-128"/>
              </a:endParaRPr>
            </a:p>
          </p:txBody>
        </p:sp>
        <p:sp>
          <p:nvSpPr>
            <p:cNvPr id="23569" name="TextBox 7"/>
            <p:cNvSpPr txBox="1">
              <a:spLocks noChangeArrowheads="1"/>
            </p:cNvSpPr>
            <p:nvPr/>
          </p:nvSpPr>
          <p:spPr bwMode="auto">
            <a:xfrm>
              <a:off x="1371601" y="1514475"/>
              <a:ext cx="9220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50"/>
                <a:t>Phase 2: 6-14</a:t>
              </a:r>
            </a:p>
          </p:txBody>
        </p:sp>
        <p:sp>
          <p:nvSpPr>
            <p:cNvPr id="24" name="Plus 23"/>
            <p:cNvSpPr/>
            <p:nvPr/>
          </p:nvSpPr>
          <p:spPr bwMode="auto">
            <a:xfrm>
              <a:off x="2343150" y="1893094"/>
              <a:ext cx="382191" cy="450056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ea typeface="ＭＳ Ｐゴシック" pitchFamily="-80" charset="-128"/>
              </a:endParaRPr>
            </a:p>
          </p:txBody>
        </p:sp>
        <p:sp>
          <p:nvSpPr>
            <p:cNvPr id="23571" name="Rectangle 24"/>
            <p:cNvSpPr>
              <a:spLocks noChangeArrowheads="1"/>
            </p:cNvSpPr>
            <p:nvPr/>
          </p:nvSpPr>
          <p:spPr bwMode="auto">
            <a:xfrm>
              <a:off x="2743200" y="1828800"/>
              <a:ext cx="971550" cy="6858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/>
                <a:t>Provide Exposure and Improve academics</a:t>
              </a:r>
            </a:p>
          </p:txBody>
        </p:sp>
        <p:sp>
          <p:nvSpPr>
            <p:cNvPr id="26" name="Plus 25"/>
            <p:cNvSpPr/>
            <p:nvPr/>
          </p:nvSpPr>
          <p:spPr bwMode="auto">
            <a:xfrm>
              <a:off x="3714750" y="1893094"/>
              <a:ext cx="382191" cy="450056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ea typeface="ＭＳ Ｐゴシック" pitchFamily="-80" charset="-128"/>
              </a:endParaRPr>
            </a:p>
          </p:txBody>
        </p:sp>
        <p:sp>
          <p:nvSpPr>
            <p:cNvPr id="23573" name="Rectangle 26"/>
            <p:cNvSpPr>
              <a:spLocks noChangeArrowheads="1"/>
            </p:cNvSpPr>
            <p:nvPr/>
          </p:nvSpPr>
          <p:spPr bwMode="auto">
            <a:xfrm>
              <a:off x="4114800" y="1828800"/>
              <a:ext cx="971550" cy="6858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 dirty="0"/>
                <a:t>Leadership and Experiential Learning</a:t>
              </a:r>
            </a:p>
          </p:txBody>
        </p:sp>
        <p:sp>
          <p:nvSpPr>
            <p:cNvPr id="28" name="Plus 27"/>
            <p:cNvSpPr/>
            <p:nvPr/>
          </p:nvSpPr>
          <p:spPr bwMode="auto">
            <a:xfrm>
              <a:off x="5104210" y="1893094"/>
              <a:ext cx="382190" cy="450056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ea typeface="ＭＳ Ｐゴシック" pitchFamily="-80" charset="-128"/>
              </a:endParaRPr>
            </a:p>
          </p:txBody>
        </p:sp>
        <p:sp>
          <p:nvSpPr>
            <p:cNvPr id="23575" name="Rectangle 28"/>
            <p:cNvSpPr>
              <a:spLocks noChangeArrowheads="1"/>
            </p:cNvSpPr>
            <p:nvPr/>
          </p:nvSpPr>
          <p:spPr bwMode="auto">
            <a:xfrm>
              <a:off x="5486400" y="1828800"/>
              <a:ext cx="971550" cy="6858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/>
                <a:t>Advanced Degree, Certification, Promotion</a:t>
              </a:r>
            </a:p>
          </p:txBody>
        </p:sp>
        <p:sp>
          <p:nvSpPr>
            <p:cNvPr id="31" name="Equal 30"/>
            <p:cNvSpPr/>
            <p:nvPr/>
          </p:nvSpPr>
          <p:spPr bwMode="auto">
            <a:xfrm>
              <a:off x="6515100" y="1949053"/>
              <a:ext cx="382191" cy="336947"/>
            </a:xfrm>
            <a:prstGeom prst="mathEqual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350">
                <a:ea typeface="ＭＳ Ｐゴシック" pitchFamily="-80" charset="-128"/>
              </a:endParaRPr>
            </a:p>
          </p:txBody>
        </p:sp>
        <p:sp>
          <p:nvSpPr>
            <p:cNvPr id="23577" name="Rectangle 33"/>
            <p:cNvSpPr>
              <a:spLocks noChangeArrowheads="1"/>
            </p:cNvSpPr>
            <p:nvPr/>
          </p:nvSpPr>
          <p:spPr bwMode="auto">
            <a:xfrm>
              <a:off x="6744787" y="3507581"/>
              <a:ext cx="109677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 dirty="0"/>
                <a:t>Investment Banker</a:t>
              </a:r>
            </a:p>
          </p:txBody>
        </p:sp>
        <p:sp>
          <p:nvSpPr>
            <p:cNvPr id="23578" name="Rectangle 34"/>
            <p:cNvSpPr>
              <a:spLocks noChangeArrowheads="1"/>
            </p:cNvSpPr>
            <p:nvPr/>
          </p:nvSpPr>
          <p:spPr bwMode="auto">
            <a:xfrm>
              <a:off x="6972300" y="1828800"/>
              <a:ext cx="971550" cy="6858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50"/>
                <a:t>Achieve Kinetic Potential</a:t>
              </a:r>
            </a:p>
          </p:txBody>
        </p:sp>
        <p:pic>
          <p:nvPicPr>
            <p:cNvPr id="33" name="Picture 32" descr="KP Scholar (final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300" y="3657600"/>
              <a:ext cx="1143000" cy="74295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34" name="Rectangle 33"/>
            <p:cNvSpPr/>
            <p:nvPr/>
          </p:nvSpPr>
          <p:spPr bwMode="auto">
            <a:xfrm>
              <a:off x="1257300" y="3657600"/>
              <a:ext cx="1143000" cy="7429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ea typeface="ＭＳ Ｐゴシック" pitchFamily="-8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44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2932C-E2F4-4D53-A308-5B975612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vs demand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0C8D8-4F09-4956-8C8E-505FB3348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5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DEF811-DC83-4C4B-8369-0067CF0B1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9119" y="1276816"/>
            <a:ext cx="4282881" cy="331741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1771E9-6E04-4E8C-A78B-F12D13174FBA}"/>
              </a:ext>
            </a:extLst>
          </p:cNvPr>
          <p:cNvSpPr txBox="1"/>
          <p:nvPr/>
        </p:nvSpPr>
        <p:spPr>
          <a:xfrm>
            <a:off x="4677940" y="1176784"/>
            <a:ext cx="442145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Mission:</a:t>
            </a:r>
            <a:r>
              <a:rPr lang="en-US" sz="2200" dirty="0"/>
              <a:t> </a:t>
            </a:r>
            <a:r>
              <a:rPr lang="en-US" sz="2200" b="1" u="sng" dirty="0"/>
              <a:t>Supply</a:t>
            </a:r>
            <a:r>
              <a:rPr lang="en-US" sz="2200" dirty="0"/>
              <a:t> College and Career Ready Students</a:t>
            </a:r>
          </a:p>
          <a:p>
            <a:endParaRPr lang="en-US" sz="2200" dirty="0"/>
          </a:p>
          <a:p>
            <a:r>
              <a:rPr lang="en-US" sz="2200" b="1" dirty="0"/>
              <a:t>Colleges</a:t>
            </a:r>
            <a:r>
              <a:rPr lang="en-US" sz="2200" dirty="0"/>
              <a:t>: “Students are not prepared for our engineering program”</a:t>
            </a:r>
          </a:p>
          <a:p>
            <a:endParaRPr lang="en-US" sz="2200" dirty="0"/>
          </a:p>
          <a:p>
            <a:r>
              <a:rPr lang="en-US" sz="2200" b="1" dirty="0"/>
              <a:t>Employers</a:t>
            </a:r>
            <a:r>
              <a:rPr lang="en-US" sz="2200" dirty="0"/>
              <a:t>: “Students lack soft skills and are unprepared for our needs”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9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DEF811-DC83-4C4B-8369-0067CF0B1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9119" y="1276816"/>
            <a:ext cx="4282881" cy="331741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1771E9-6E04-4E8C-A78B-F12D13174FBA}"/>
              </a:ext>
            </a:extLst>
          </p:cNvPr>
          <p:cNvSpPr txBox="1"/>
          <p:nvPr/>
        </p:nvSpPr>
        <p:spPr>
          <a:xfrm>
            <a:off x="4677941" y="1221057"/>
            <a:ext cx="42438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Career Clusters:</a:t>
            </a:r>
            <a:r>
              <a:rPr lang="en-US" sz="2200" dirty="0"/>
              <a:t> Begin in HS and limited to a few career options</a:t>
            </a:r>
            <a:endParaRPr lang="en-US" sz="2200" dirty="0">
              <a:highlight>
                <a:srgbClr val="FFFF00"/>
              </a:highlight>
            </a:endParaRPr>
          </a:p>
          <a:p>
            <a:endParaRPr lang="en-US" sz="2200" dirty="0"/>
          </a:p>
          <a:p>
            <a:r>
              <a:rPr lang="en-US" sz="2200" b="1" dirty="0"/>
              <a:t>Community Schools</a:t>
            </a:r>
            <a:r>
              <a:rPr lang="en-US" sz="2200" dirty="0"/>
              <a:t>: Schools serve as a resource center for local community </a:t>
            </a:r>
          </a:p>
          <a:p>
            <a:endParaRPr lang="en-US" sz="2200" dirty="0"/>
          </a:p>
          <a:p>
            <a:r>
              <a:rPr lang="en-US" sz="2200" b="1" dirty="0"/>
              <a:t>Extended Learning</a:t>
            </a:r>
            <a:r>
              <a:rPr lang="en-US" sz="2200" dirty="0"/>
              <a:t>: Provide additional support to students during high risk period—3pm-6pm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2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E1771E9-6E04-4E8C-A78B-F12D13174FBA}"/>
              </a:ext>
            </a:extLst>
          </p:cNvPr>
          <p:cNvSpPr txBox="1"/>
          <p:nvPr/>
        </p:nvSpPr>
        <p:spPr>
          <a:xfrm>
            <a:off x="4677941" y="1231563"/>
            <a:ext cx="42438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Strategic Priority:</a:t>
            </a:r>
            <a:r>
              <a:rPr lang="en-US" sz="2200" dirty="0"/>
              <a:t> Secure human capital to meet forecasted </a:t>
            </a:r>
            <a:r>
              <a:rPr lang="en-US" sz="2200" b="1" u="sng" dirty="0"/>
              <a:t>demand</a:t>
            </a:r>
          </a:p>
          <a:p>
            <a:endParaRPr lang="en-US" sz="2200" b="1" dirty="0"/>
          </a:p>
          <a:p>
            <a:r>
              <a:rPr lang="en-US" sz="2200" b="1" dirty="0"/>
              <a:t>21</a:t>
            </a:r>
            <a:r>
              <a:rPr lang="en-US" sz="2200" b="1" baseline="30000" dirty="0"/>
              <a:t>st</a:t>
            </a:r>
            <a:r>
              <a:rPr lang="en-US" sz="2200" b="1" dirty="0"/>
              <a:t> Century Workforce</a:t>
            </a:r>
            <a:r>
              <a:rPr lang="en-US" sz="2200" dirty="0"/>
              <a:t>: Increasing need for highly skilled and technically savvy resources</a:t>
            </a:r>
          </a:p>
          <a:p>
            <a:endParaRPr lang="en-US" sz="2200" b="1" dirty="0"/>
          </a:p>
          <a:p>
            <a:r>
              <a:rPr lang="en-US" sz="2200" b="1" dirty="0"/>
              <a:t>Cybersecurity</a:t>
            </a:r>
            <a:r>
              <a:rPr lang="en-US" sz="2200" dirty="0"/>
              <a:t>: 3.5 million unfilled jobs projected by the year 2021</a:t>
            </a:r>
          </a:p>
          <a:p>
            <a:endParaRPr lang="en-US" sz="2200" dirty="0"/>
          </a:p>
          <a:p>
            <a:endParaRPr lang="en-US" dirty="0"/>
          </a:p>
          <a:p>
            <a:r>
              <a:rPr lang="en-US" dirty="0"/>
              <a:t>`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64BBB01-369B-489B-B59E-11A7ECB31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597" y="1105437"/>
            <a:ext cx="4556344" cy="3644983"/>
          </a:xfrm>
        </p:spPr>
      </p:pic>
    </p:spTree>
    <p:extLst>
      <p:ext uri="{BB962C8B-B14F-4D97-AF65-F5344CB8AC3E}">
        <p14:creationId xmlns:p14="http://schemas.microsoft.com/office/powerpoint/2010/main" val="230359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E1771E9-6E04-4E8C-A78B-F12D13174FBA}"/>
              </a:ext>
            </a:extLst>
          </p:cNvPr>
          <p:cNvSpPr txBox="1"/>
          <p:nvPr/>
        </p:nvSpPr>
        <p:spPr>
          <a:xfrm>
            <a:off x="4677940" y="985803"/>
            <a:ext cx="441587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</a:t>
            </a:r>
            <a:r>
              <a:rPr lang="en-US" sz="2000" b="1" dirty="0"/>
              <a:t>alent Pipeline Management:</a:t>
            </a:r>
            <a:r>
              <a:rPr lang="en-US" sz="2000" dirty="0"/>
              <a:t> Advocated by US Chambers of Commerce Foundation</a:t>
            </a:r>
            <a:br>
              <a:rPr lang="en-US" sz="2000" dirty="0"/>
            </a:br>
            <a:r>
              <a:rPr lang="en-US" sz="1200" dirty="0"/>
              <a:t>https://www.uschamberfoundation.org/talent-pipeline-management</a:t>
            </a:r>
            <a:endParaRPr lang="en-US" sz="1200" b="1" u="sng" dirty="0"/>
          </a:p>
          <a:p>
            <a:endParaRPr lang="en-US" sz="2000" b="1" dirty="0"/>
          </a:p>
          <a:p>
            <a:r>
              <a:rPr lang="en-US" sz="2000" b="1" dirty="0"/>
              <a:t>College Recruiting: </a:t>
            </a:r>
            <a:r>
              <a:rPr lang="en-US" sz="2000" dirty="0"/>
              <a:t>Collaborating with career services and on campus events (e.g., Hackathons)</a:t>
            </a:r>
          </a:p>
          <a:p>
            <a:endParaRPr lang="en-US" sz="2000" dirty="0"/>
          </a:p>
          <a:p>
            <a:r>
              <a:rPr lang="en-US" sz="2000" b="1" dirty="0"/>
              <a:t>CSR</a:t>
            </a:r>
            <a:r>
              <a:rPr lang="en-US" sz="2000" dirty="0"/>
              <a:t>: Investing in K-16 to support community—often not tied to strategic priority of securing human capital</a:t>
            </a: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AA31DFD2-9A18-46E9-B582-98DD03C75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597" y="1099861"/>
            <a:ext cx="4556344" cy="36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14215</TotalTime>
  <Words>932</Words>
  <Application>Microsoft Office PowerPoint</Application>
  <PresentationFormat>On-screen Show (16:9)</PresentationFormat>
  <Paragraphs>299</Paragraphs>
  <Slides>32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Georgia</vt:lpstr>
      <vt:lpstr>Times New Roman</vt:lpstr>
      <vt:lpstr>Office Theme</vt:lpstr>
      <vt:lpstr>PowerPoint Presentation</vt:lpstr>
      <vt:lpstr>Reverse Engineering Cybersecurity Workforce</vt:lpstr>
      <vt:lpstr>PowerPoint Presentation</vt:lpstr>
      <vt:lpstr>PowerPoint Presentation</vt:lpstr>
      <vt:lpstr>Supply vs 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Reverse Engineering 21st century workforce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ecrofkroW ytirucesrebyC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Operational execution</vt:lpstr>
      <vt:lpstr>PowerPoint Presentation</vt:lpstr>
      <vt:lpstr>PowerPoint Presentation</vt:lpstr>
      <vt:lpstr>PowerPoint Presentation</vt:lpstr>
    </vt:vector>
  </TitlesOfParts>
  <Company>eventPower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Hiroko Strange</dc:creator>
  <cp:lastModifiedBy>Jim Smith</cp:lastModifiedBy>
  <cp:revision>50</cp:revision>
  <dcterms:created xsi:type="dcterms:W3CDTF">2017-11-15T14:51:44Z</dcterms:created>
  <dcterms:modified xsi:type="dcterms:W3CDTF">2018-06-07T05:39:49Z</dcterms:modified>
</cp:coreProperties>
</file>